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4" r:id="rId4"/>
    <p:sldId id="258" r:id="rId5"/>
    <p:sldId id="257" r:id="rId6"/>
    <p:sldId id="261" r:id="rId7"/>
    <p:sldId id="265" r:id="rId8"/>
    <p:sldId id="303" r:id="rId9"/>
    <p:sldId id="278" r:id="rId10"/>
    <p:sldId id="279" r:id="rId11"/>
    <p:sldId id="302" r:id="rId12"/>
    <p:sldId id="270" r:id="rId13"/>
    <p:sldId id="271" r:id="rId14"/>
    <p:sldId id="277" r:id="rId15"/>
    <p:sldId id="280" r:id="rId16"/>
    <p:sldId id="281" r:id="rId17"/>
    <p:sldId id="297" r:id="rId18"/>
    <p:sldId id="299" r:id="rId19"/>
    <p:sldId id="300" r:id="rId20"/>
    <p:sldId id="301" r:id="rId21"/>
    <p:sldId id="272" r:id="rId22"/>
    <p:sldId id="273" r:id="rId23"/>
    <p:sldId id="274" r:id="rId24"/>
    <p:sldId id="298" r:id="rId25"/>
    <p:sldId id="263" r:id="rId26"/>
  </p:sldIdLst>
  <p:sldSz cx="12192000" cy="6858000"/>
  <p:notesSz cx="6797675" cy="9926638"/>
  <p:defaultTextStyle>
    <a:defPPr>
      <a:defRPr lang="ro-R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4890"/>
    <a:srgbClr val="081D88"/>
    <a:srgbClr val="5C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8353" autoAdjust="0"/>
  </p:normalViewPr>
  <p:slideViewPr>
    <p:cSldViewPr snapToGrid="0">
      <p:cViewPr varScale="1">
        <p:scale>
          <a:sx n="76" d="100"/>
          <a:sy n="76" d="100"/>
        </p:scale>
        <p:origin x="92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35C3-270D-4632-9CD6-A5187EC307EB}" type="datetimeFigureOut">
              <a:rPr lang="ro-RO" smtClean="0"/>
              <a:t>27.08.2021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4DB-8BB9-4DB1-B600-28FBD17A8C99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o-R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10</a:t>
            </a:fld>
            <a:endParaRPr lang="ro-R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o-R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895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12</a:t>
            </a:fld>
            <a:endParaRPr lang="ro-R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13</a:t>
            </a:fld>
            <a:endParaRPr lang="ro-R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14</a:t>
            </a:fld>
            <a:endParaRPr lang="ro-R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15</a:t>
            </a:fld>
            <a:endParaRPr lang="ro-R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dirty="0"/>
            </a:br>
            <a:endParaRPr lang="ro-RO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o-R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16</a:t>
            </a:fld>
            <a:endParaRPr lang="ro-R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dirty="0"/>
            </a:br>
            <a:endParaRPr lang="ro-RO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o-R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17</a:t>
            </a:fld>
            <a:endParaRPr lang="ro-R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br>
              <a:rPr lang="en-US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3288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19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84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2</a:t>
            </a:fld>
            <a:endParaRPr lang="ro-R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20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19945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21</a:t>
            </a:fld>
            <a:endParaRPr lang="ro-R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22</a:t>
            </a:fld>
            <a:endParaRPr lang="ro-R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23</a:t>
            </a:fld>
            <a:endParaRPr lang="ro-R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24</a:t>
            </a:fld>
            <a:endParaRPr lang="ro-R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25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834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3</a:t>
            </a:fld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4</a:t>
            </a:fld>
            <a:endParaRPr lang="ro-R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5</a:t>
            </a:fld>
            <a:endParaRPr lang="ro-R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6</a:t>
            </a:fld>
            <a:endParaRPr lang="ro-R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7</a:t>
            </a:fld>
            <a:endParaRPr lang="ro-R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8857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D74DB-8BB9-4DB1-B600-28FBD17A8C99}" type="slidenum">
              <a:rPr lang="ro-RO" smtClean="0"/>
              <a:t>9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121E-716D-4A8B-8871-FE88DACA7C22}" type="datetime1">
              <a:rPr lang="ro-RO" smtClean="0"/>
              <a:t>27.08.2021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D6288-821F-45E1-B95C-F64E38376037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FFCCB-7194-45A5-9FEF-87DDFDD119D9}" type="datetime1">
              <a:rPr lang="ro-RO" smtClean="0"/>
              <a:t>27.08.2021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B1579-6636-42C1-B075-4D0B8CAD5A66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72B1-FF61-451D-812A-E1B71ADDEAFD}" type="datetime1">
              <a:rPr lang="ro-RO" smtClean="0"/>
              <a:t>27.08.2021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BB23F-0189-4039-80AF-8DF77A34A95B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418DE-3DD9-4F5E-BAFA-B56261681349}" type="datetime1">
              <a:rPr lang="ro-RO" smtClean="0"/>
              <a:t>27.08.2021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87A3D-5864-4A91-8B38-B6C8504500A4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5708-4BF6-4C55-86C1-2F2BECEA2908}" type="datetime1">
              <a:rPr lang="ro-RO" smtClean="0"/>
              <a:t>27.08.2021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9F34-D66A-42E1-B6C0-0E4B5DFA0006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1890-790E-4CBD-ACCD-2A7762A1DBA7}" type="datetime1">
              <a:rPr lang="ro-RO" smtClean="0"/>
              <a:t>27.08.2021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8741-AD05-4D1C-91C0-970FE58C3E24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00CC-23A2-4C1E-8284-CD45AEBE5227}" type="datetime1">
              <a:rPr lang="ro-RO" smtClean="0"/>
              <a:t>27.08.2021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D106-A30D-4196-B8CF-2956106BF0A5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606F-B444-40E1-A264-4722061109DA}" type="datetime1">
              <a:rPr lang="ro-RO" smtClean="0"/>
              <a:t>27.08.2021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84790-55F2-41C7-9001-0445BEF73CB9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7BEB-E435-4C75-999E-6BE9C3E1398A}" type="datetime1">
              <a:rPr lang="ro-RO" smtClean="0"/>
              <a:t>27.08.2021</a:t>
            </a:fld>
            <a:endParaRPr lang="ro-R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43590-EB47-4282-9484-C25117DA89CF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6A57-A39E-45DB-A373-94F13D1D1AE0}" type="datetime1">
              <a:rPr lang="ro-RO" smtClean="0"/>
              <a:t>27.08.2021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CF237-080B-4B7D-A9FC-0FEE38711A93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76DC-65A0-4F3D-9297-34F3B2868B9E}" type="datetime1">
              <a:rPr lang="ro-RO" smtClean="0"/>
              <a:t>27.08.2021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A00C5-2AA2-4FF2-9038-2B0E7975D54C}" type="slidenum">
              <a:rPr lang="ro-RO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66623-C18E-4403-B60A-A14FE7BA693B}" type="datetime1">
              <a:rPr lang="ro-RO" smtClean="0"/>
              <a:t>27.08.2021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Proiect cofinanțat din Programul Operațional Capital Uman 2014-2020 Consiliere profesionala si formare profesionala continua in regiunile mai putin dezvoltate POCU/726/6/12/136258 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5868CA8-CF1F-4EB1-A492-8DD88E5CCF1E}" type="slidenum">
              <a:rPr lang="ro-RO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ign fără titlu (4)"/>
          <p:cNvPicPr>
            <a:picLocks noChangeAspect="1"/>
          </p:cNvPicPr>
          <p:nvPr/>
        </p:nvPicPr>
        <p:blipFill>
          <a:blip r:embed="rId3"/>
          <a:srcRect l="-692" t="11137" r="952" b="34352"/>
          <a:stretch>
            <a:fillRect/>
          </a:stretch>
        </p:blipFill>
        <p:spPr>
          <a:xfrm>
            <a:off x="210820" y="2116733"/>
            <a:ext cx="11981180" cy="3478251"/>
          </a:xfrm>
          <a:prstGeom prst="rect">
            <a:avLst/>
          </a:prstGeom>
        </p:spPr>
      </p:pic>
      <p:pic>
        <p:nvPicPr>
          <p:cNvPr id="20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757958"/>
            <a:ext cx="12192000" cy="3778607"/>
          </a:xfrm>
          <a:prstGeom prst="rect">
            <a:avLst/>
          </a:prstGeom>
          <a:solidFill>
            <a:srgbClr val="5CD1D4">
              <a:alpha val="53725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7563" y="1866054"/>
            <a:ext cx="7206013" cy="1781207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2374697" y="1850938"/>
            <a:ext cx="69117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CONSILIERE PROFESIONAL</a:t>
            </a:r>
            <a:r>
              <a:rPr lang="ro-RO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Ă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o-RO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Ș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FORMARE PROFESIONAL</a:t>
            </a:r>
            <a:r>
              <a:rPr lang="ro-RO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Ă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CONTINU</a:t>
            </a:r>
            <a:r>
              <a:rPr lang="ro-RO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Ă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o-RO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Î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 REGIUNILE MAI PU</a:t>
            </a:r>
            <a:r>
              <a:rPr lang="ro-RO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Ț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DEZVOLTATE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 My SMIS: 136258</a:t>
            </a:r>
            <a:endParaRPr lang="ro-RO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F23BD4D-DCEF-48C9-A437-37E8A183A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80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ubstituent subsol 1">
            <a:extLst>
              <a:ext uri="{FF2B5EF4-FFF2-40B4-BE49-F238E27FC236}">
                <a16:creationId xmlns:a16="http://schemas.microsoft.com/office/drawing/2014/main" id="{E576678A-EE1B-4257-8EC9-BB4FD030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EF28BA0-3D3A-4B94-9A2C-B18BA04E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1</a:t>
            </a:fld>
            <a:endParaRPr lang="ro-R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725" y="6342063"/>
            <a:ext cx="12792075" cy="5431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2515" y="2128682"/>
            <a:ext cx="10046970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Grupul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o-RO" sz="2000" b="1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int</a:t>
            </a:r>
            <a:r>
              <a:rPr lang="ro-RO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ă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al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proiectului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va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fi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selectat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din r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â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ndul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angaja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ț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ilor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inclusiv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PFA 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ș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intreprinderi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individuale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) din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domeniul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agricol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din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regiunile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pu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ț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dezvoltate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î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 special cu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nivel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sc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ă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zut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de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calificare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persoane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cu v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â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rsta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peste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40 de ani,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persoane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din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mediul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rural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defavorizat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algn="just"/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Angaja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ț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care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beneficiaz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ă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sprijin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pentru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participarea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la FPC 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formare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/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validare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competente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): 660</a:t>
            </a:r>
            <a:endParaRPr lang="ro-RO" sz="20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din care,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persoane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cu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nivel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sc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ă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zut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calificare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: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10</a:t>
            </a:r>
            <a:endParaRPr lang="ro-RO" sz="2000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din care,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persoane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din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mediul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rural: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140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din care,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persoane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cu v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â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rsta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peste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40 de ani: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49</a:t>
            </a:r>
            <a:r>
              <a:rPr lang="en-US" sz="2000" b="1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3200" dirty="0"/>
            </a:br>
            <a:endParaRPr lang="ro-RO" sz="3200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F95106EC-739B-4431-B9D0-F6E834FE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10</a:t>
            </a:fld>
            <a:endParaRPr lang="ro-RO"/>
          </a:p>
        </p:txBody>
      </p:sp>
      <p:sp>
        <p:nvSpPr>
          <p:cNvPr id="9" name="Substituent subsol 1">
            <a:extLst>
              <a:ext uri="{FF2B5EF4-FFF2-40B4-BE49-F238E27FC236}">
                <a16:creationId xmlns:a16="http://schemas.microsoft.com/office/drawing/2014/main" id="{5EE125DD-9299-46F1-A775-233FEC85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725" y="6342063"/>
            <a:ext cx="12792075" cy="5431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072" y="1984127"/>
            <a:ext cx="110482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rgbClr val="000000"/>
                </a:solidFill>
                <a:latin typeface="Helvetica" panose="020B0604020202020204" pitchFamily="34" charset="0"/>
              </a:rPr>
              <a:t>Indicatori de rezultat imediat:</a:t>
            </a:r>
            <a:endParaRPr lang="en-US" sz="3200" b="1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ctr"/>
            <a:endParaRPr lang="ro-RO" sz="3200" b="1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o-RO" sz="2400" dirty="0">
                <a:solidFill>
                  <a:srgbClr val="000000"/>
                </a:solidFill>
                <a:latin typeface="Helvetica" panose="020B0604020202020204" pitchFamily="34" charset="0"/>
              </a:rPr>
              <a:t>4S110 - Persoane certificate urmare a sprijinului acordat: </a:t>
            </a:r>
            <a:r>
              <a:rPr lang="ro-RO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528 persoane</a:t>
            </a:r>
            <a:endParaRPr lang="en-US" sz="2400" b="1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o-RO" sz="2400" b="1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o-RO" sz="2400" dirty="0">
                <a:solidFill>
                  <a:srgbClr val="000000"/>
                </a:solidFill>
                <a:latin typeface="Helvetica" panose="020B0604020202020204" pitchFamily="34" charset="0"/>
              </a:rPr>
              <a:t>4S111 - Persoane care își găsesc un loc de muncă urmare a sprijinului primit: </a:t>
            </a:r>
            <a:r>
              <a:rPr lang="ro-RO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380 persoane</a:t>
            </a:r>
            <a:endParaRPr lang="en-US" sz="2400" b="1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o-RO" sz="2400" b="1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o-RO" sz="2400" dirty="0">
                <a:solidFill>
                  <a:srgbClr val="000000"/>
                </a:solidFill>
                <a:latin typeface="Helvetica" panose="020B0604020202020204" pitchFamily="34" charset="0"/>
              </a:rPr>
              <a:t>4S112 - Persoane care urmează studii/cursuri de formare la încetarea calității de participant: </a:t>
            </a:r>
            <a:r>
              <a:rPr lang="ro-RO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67 persoane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F95106EC-739B-4431-B9D0-F6E834FE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11</a:t>
            </a:fld>
            <a:endParaRPr lang="ro-RO"/>
          </a:p>
        </p:txBody>
      </p:sp>
      <p:sp>
        <p:nvSpPr>
          <p:cNvPr id="9" name="Substituent subsol 1">
            <a:extLst>
              <a:ext uri="{FF2B5EF4-FFF2-40B4-BE49-F238E27FC236}">
                <a16:creationId xmlns:a16="http://schemas.microsoft.com/office/drawing/2014/main" id="{5EE125DD-9299-46F1-A775-233FEC85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  <p:extLst>
      <p:ext uri="{BB962C8B-B14F-4D97-AF65-F5344CB8AC3E}">
        <p14:creationId xmlns:p14="http://schemas.microsoft.com/office/powerpoint/2010/main" val="338941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0"/>
          <a:stretch>
            <a:fillRect/>
          </a:stretch>
        </p:blipFill>
        <p:spPr bwMode="auto">
          <a:xfrm>
            <a:off x="6810375" y="2617788"/>
            <a:ext cx="5381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10375" y="2617788"/>
            <a:ext cx="5381625" cy="3667125"/>
          </a:xfrm>
          <a:prstGeom prst="rect">
            <a:avLst/>
          </a:prstGeom>
          <a:solidFill>
            <a:srgbClr val="5CD1D4">
              <a:alpha val="53725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0" y="3260725"/>
            <a:ext cx="7534275" cy="1344613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369570" y="3548380"/>
            <a:ext cx="660273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ACTIVITĂȚILE PROIECTULUI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2275" y="3271838"/>
            <a:ext cx="13144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87638"/>
            <a:ext cx="5676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CAPITOL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o-R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5" y="6342063"/>
            <a:ext cx="12792075" cy="5431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E98760D-680A-40F4-85A6-D1236781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12</a:t>
            </a:fld>
            <a:endParaRPr lang="ro-RO"/>
          </a:p>
        </p:txBody>
      </p:sp>
      <p:sp>
        <p:nvSpPr>
          <p:cNvPr id="15" name="Substituent subsol 1">
            <a:extLst>
              <a:ext uri="{FF2B5EF4-FFF2-40B4-BE49-F238E27FC236}">
                <a16:creationId xmlns:a16="http://schemas.microsoft.com/office/drawing/2014/main" id="{C11574EE-8BE3-4FB7-B736-7D9EACD0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225" y="1771651"/>
            <a:ext cx="9764032" cy="672306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3" name="TextBox 2"/>
          <p:cNvSpPr txBox="1"/>
          <p:nvPr/>
        </p:nvSpPr>
        <p:spPr>
          <a:xfrm>
            <a:off x="403860" y="1771651"/>
            <a:ext cx="911088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bg1"/>
                </a:solidFill>
              </a:rPr>
              <a:t>    ACTIVITATEA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003" y="2868160"/>
            <a:ext cx="9703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sz="3200" dirty="0"/>
              <a:t> Managementul proiectului, implementare, monitorizare şi raportare </a:t>
            </a:r>
            <a:br>
              <a:rPr lang="it-IT" sz="3200" dirty="0"/>
            </a:br>
            <a:br>
              <a:rPr lang="it-IT" sz="3200" dirty="0"/>
            </a:b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Prima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activitate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este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reprezentat</a:t>
            </a:r>
            <a:r>
              <a:rPr lang="ro-RO" sz="24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constituirea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echipei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manag</a:t>
            </a:r>
            <a:r>
              <a:rPr lang="ro-RO" sz="2400" dirty="0">
                <a:solidFill>
                  <a:srgbClr val="000000"/>
                </a:solidFill>
                <a:latin typeface="Helvetica" panose="020B0604020202020204" pitchFamily="34" charset="0"/>
              </a:rPr>
              <a:t>ement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4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recrutarea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echipei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exper</a:t>
            </a:r>
            <a:r>
              <a:rPr lang="ro-RO" sz="24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4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endParaRPr lang="ro-RO" sz="2400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73CAE5C-CA5E-4829-A024-55697023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13</a:t>
            </a:fld>
            <a:endParaRPr lang="ro-RO"/>
          </a:p>
        </p:txBody>
      </p:sp>
      <p:sp>
        <p:nvSpPr>
          <p:cNvPr id="10" name="Substituent subsol 1">
            <a:extLst>
              <a:ext uri="{FF2B5EF4-FFF2-40B4-BE49-F238E27FC236}">
                <a16:creationId xmlns:a16="http://schemas.microsoft.com/office/drawing/2014/main" id="{95F8DF58-93EB-406A-ACFE-08C41E12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225" y="1771650"/>
            <a:ext cx="9811385" cy="672465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4" name="TextBox 2"/>
          <p:cNvSpPr txBox="1"/>
          <p:nvPr/>
        </p:nvSpPr>
        <p:spPr>
          <a:xfrm>
            <a:off x="403860" y="1771651"/>
            <a:ext cx="911088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bg1"/>
                </a:solidFill>
              </a:rPr>
              <a:t>    ACTIVITATEA 2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542386" y="2698452"/>
            <a:ext cx="1027015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200" dirty="0" err="1"/>
              <a:t>Organizarea</a:t>
            </a:r>
            <a:r>
              <a:rPr lang="en-US" sz="3200" dirty="0"/>
              <a:t> </a:t>
            </a:r>
            <a:r>
              <a:rPr lang="ro-RO" sz="3200" dirty="0"/>
              <a:t>ș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realizarea</a:t>
            </a:r>
            <a:r>
              <a:rPr lang="en-US" sz="3200" dirty="0"/>
              <a:t> </a:t>
            </a:r>
            <a:r>
              <a:rPr lang="en-US" sz="3200" dirty="0" err="1"/>
              <a:t>procedurilor</a:t>
            </a:r>
            <a:r>
              <a:rPr lang="en-US" sz="3200" dirty="0"/>
              <a:t> de </a:t>
            </a:r>
            <a:r>
              <a:rPr lang="en-US" sz="3200" dirty="0" err="1"/>
              <a:t>achizi</a:t>
            </a:r>
            <a:r>
              <a:rPr lang="ro-RO" sz="3200" dirty="0"/>
              <a:t>ț</a:t>
            </a:r>
            <a:r>
              <a:rPr lang="en-US" sz="3200" dirty="0"/>
              <a:t>ii </a:t>
            </a:r>
            <a:r>
              <a:rPr lang="en-US" sz="3200" dirty="0" err="1"/>
              <a:t>necesare</a:t>
            </a:r>
            <a:r>
              <a:rPr lang="en-US" sz="3200" dirty="0"/>
              <a:t> </a:t>
            </a:r>
            <a:r>
              <a:rPr lang="en-US" sz="3200" dirty="0" err="1"/>
              <a:t>procur</a:t>
            </a:r>
            <a:r>
              <a:rPr lang="ro-RO" sz="3200" dirty="0"/>
              <a:t>ă</a:t>
            </a:r>
            <a:r>
              <a:rPr lang="en-US" sz="3200" dirty="0" err="1"/>
              <a:t>rii</a:t>
            </a:r>
            <a:r>
              <a:rPr lang="en-US" sz="3200" dirty="0"/>
              <a:t> </a:t>
            </a:r>
            <a:r>
              <a:rPr lang="en-US" sz="3200" dirty="0" err="1"/>
              <a:t>bunurilor</a:t>
            </a:r>
            <a:r>
              <a:rPr lang="en-US" sz="3200" dirty="0"/>
              <a:t> </a:t>
            </a:r>
            <a:r>
              <a:rPr lang="ro-RO" sz="3200" dirty="0"/>
              <a:t>ș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serviciilor</a:t>
            </a:r>
            <a:r>
              <a:rPr lang="en-US" sz="3200" dirty="0"/>
              <a:t> </a:t>
            </a:r>
            <a:r>
              <a:rPr lang="en-US" sz="3200" dirty="0" err="1"/>
              <a:t>necesare</a:t>
            </a:r>
            <a:r>
              <a:rPr lang="en-US" sz="3200" dirty="0"/>
              <a:t> </a:t>
            </a:r>
            <a:r>
              <a:rPr lang="en-US" sz="3200" dirty="0" err="1"/>
              <a:t>desf</a:t>
            </a:r>
            <a:r>
              <a:rPr lang="ro-RO" sz="3200" dirty="0"/>
              <a:t>ăș</a:t>
            </a:r>
            <a:r>
              <a:rPr lang="en-US" sz="3200" dirty="0" err="1"/>
              <a:t>ur</a:t>
            </a:r>
            <a:r>
              <a:rPr lang="ro-RO" sz="3200" dirty="0"/>
              <a:t>ă</a:t>
            </a:r>
            <a:r>
              <a:rPr lang="en-US" sz="3200" dirty="0" err="1"/>
              <a:t>rii</a:t>
            </a:r>
            <a:r>
              <a:rPr lang="ro-RO" sz="3200" dirty="0"/>
              <a:t> </a:t>
            </a:r>
            <a:r>
              <a:rPr lang="en-US" sz="3200" dirty="0" err="1"/>
              <a:t>proiectului</a:t>
            </a:r>
            <a:r>
              <a:rPr lang="en-US" sz="3200" dirty="0"/>
              <a:t> </a:t>
            </a:r>
            <a:r>
              <a:rPr lang="en-US" sz="3200" dirty="0" err="1"/>
              <a:t>prev</a:t>
            </a:r>
            <a:r>
              <a:rPr lang="ro-RO" sz="3200" dirty="0"/>
              <a:t>ă</a:t>
            </a:r>
            <a:r>
              <a:rPr lang="en-US" sz="3200" dirty="0" err="1"/>
              <a:t>zute</a:t>
            </a:r>
            <a:r>
              <a:rPr lang="en-US" sz="3200" dirty="0"/>
              <a:t> </a:t>
            </a:r>
            <a:r>
              <a:rPr lang="ro-RO" sz="3200" dirty="0"/>
              <a:t>î</a:t>
            </a:r>
            <a:r>
              <a:rPr lang="en-US" sz="3200" dirty="0"/>
              <a:t>n </a:t>
            </a:r>
            <a:r>
              <a:rPr lang="en-US" sz="3200" dirty="0" err="1"/>
              <a:t>lista</a:t>
            </a:r>
            <a:r>
              <a:rPr lang="en-US" sz="3200" dirty="0"/>
              <a:t> </a:t>
            </a:r>
            <a:r>
              <a:rPr lang="en-US" sz="3200" dirty="0" err="1"/>
              <a:t>achizi</a:t>
            </a:r>
            <a:r>
              <a:rPr lang="ro-RO" sz="3200" dirty="0"/>
              <a:t>ți</a:t>
            </a:r>
            <a:r>
              <a:rPr lang="en-US" sz="3200" dirty="0" err="1"/>
              <a:t>ilor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  <a:p>
            <a:pPr algn="ctr"/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Organizarea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procedurilor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achizi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ii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necesare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procur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rii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bunurilor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serviciilor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n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coresponden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cu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planificarea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asumat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prin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proiect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. Se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vor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lua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n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considerare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prevederile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legisla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iei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achizi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ii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n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vigoare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respectiv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ale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prevederilor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aplicate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beneficiarilor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priva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. </a:t>
            </a:r>
            <a:endParaRPr lang="ro-RO" sz="2000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F1DD437F-6935-47E0-B95F-66257ABD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14</a:t>
            </a:fld>
            <a:endParaRPr lang="ro-RO"/>
          </a:p>
        </p:txBody>
      </p:sp>
      <p:sp>
        <p:nvSpPr>
          <p:cNvPr id="10" name="Substituent subsol 1">
            <a:extLst>
              <a:ext uri="{FF2B5EF4-FFF2-40B4-BE49-F238E27FC236}">
                <a16:creationId xmlns:a16="http://schemas.microsoft.com/office/drawing/2014/main" id="{EF585B2B-DF40-4D46-A8A2-C805FF64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193052" y="6267331"/>
            <a:ext cx="12792075" cy="5431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225" y="1771651"/>
            <a:ext cx="9764032" cy="672306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3" name="TextBox 2"/>
          <p:cNvSpPr txBox="1"/>
          <p:nvPr/>
        </p:nvSpPr>
        <p:spPr>
          <a:xfrm>
            <a:off x="657225" y="1787072"/>
            <a:ext cx="976403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bg1"/>
                </a:solidFill>
              </a:rPr>
              <a:t>    ACTIVITATEA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14" y="2663616"/>
            <a:ext cx="97032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200" dirty="0" err="1"/>
              <a:t>Organizarea</a:t>
            </a:r>
            <a:r>
              <a:rPr lang="en-US" sz="3200" dirty="0"/>
              <a:t> </a:t>
            </a:r>
            <a:r>
              <a:rPr lang="en-US" sz="3200" dirty="0" err="1"/>
              <a:t>activit</a:t>
            </a:r>
            <a:r>
              <a:rPr lang="ro-RO" sz="3200" dirty="0"/>
              <a:t>ăț</a:t>
            </a:r>
            <a:r>
              <a:rPr lang="en-US" sz="3200" dirty="0" err="1"/>
              <a:t>ilor</a:t>
            </a:r>
            <a:r>
              <a:rPr lang="en-US" sz="3200" dirty="0"/>
              <a:t> de </a:t>
            </a:r>
            <a:r>
              <a:rPr lang="en-US" sz="3200" dirty="0" err="1"/>
              <a:t>informare</a:t>
            </a:r>
            <a:r>
              <a:rPr lang="en-US" sz="3200" dirty="0"/>
              <a:t> </a:t>
            </a:r>
            <a:r>
              <a:rPr lang="ro-RO" sz="3200" dirty="0"/>
              <a:t>ș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publicitate</a:t>
            </a:r>
            <a:r>
              <a:rPr lang="en-US" sz="3200" dirty="0"/>
              <a:t> a </a:t>
            </a:r>
            <a:r>
              <a:rPr lang="en-US" sz="3200" dirty="0" err="1"/>
              <a:t>proiectului</a:t>
            </a:r>
            <a:endParaRPr lang="ro-RO" sz="3200" dirty="0"/>
          </a:p>
          <a:p>
            <a:pPr algn="ctr"/>
            <a:br>
              <a:rPr lang="it-IT" sz="3200" dirty="0"/>
            </a:b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Activitatea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realizare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materialelor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publicitare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necesare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asigur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rii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inform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rii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publicit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ăț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ii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proiectului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finan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ță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rii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ob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inute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este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activitate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obligatorie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impus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cerin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ele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contractului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finan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are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manualul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vizibilitate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al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fondurilor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structurale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2014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-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2020.</a:t>
            </a:r>
            <a:endParaRPr lang="ro-RO" sz="2000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39E4609B-859A-4F1C-B7BE-CB2910C3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15</a:t>
            </a:fld>
            <a:endParaRPr lang="ro-RO"/>
          </a:p>
        </p:txBody>
      </p:sp>
      <p:sp>
        <p:nvSpPr>
          <p:cNvPr id="11" name="Substituent subsol 1">
            <a:extLst>
              <a:ext uri="{FF2B5EF4-FFF2-40B4-BE49-F238E27FC236}">
                <a16:creationId xmlns:a16="http://schemas.microsoft.com/office/drawing/2014/main" id="{DE5D24DE-DD15-430E-9611-69182F323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225" y="1771650"/>
            <a:ext cx="11200946" cy="672306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3" name="TextBox 2"/>
          <p:cNvSpPr txBox="1"/>
          <p:nvPr/>
        </p:nvSpPr>
        <p:spPr>
          <a:xfrm>
            <a:off x="657225" y="1771832"/>
            <a:ext cx="1120094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bg1"/>
                </a:solidFill>
              </a:rPr>
              <a:t>ACTIVITATEA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71" y="2685143"/>
            <a:ext cx="1066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it-IT" sz="3200" dirty="0"/>
              <a:t>Organizarea </a:t>
            </a:r>
            <a:r>
              <a:rPr lang="ro-RO" sz="3200" dirty="0"/>
              <a:t>ș</a:t>
            </a:r>
            <a:r>
              <a:rPr lang="it-IT" sz="3200" dirty="0"/>
              <a:t>i desf</a:t>
            </a:r>
            <a:r>
              <a:rPr lang="ro-RO" sz="3200" dirty="0"/>
              <a:t>ăș</a:t>
            </a:r>
            <a:r>
              <a:rPr lang="it-IT" sz="3200" dirty="0"/>
              <a:t>urarea procesului de selec</a:t>
            </a:r>
            <a:r>
              <a:rPr lang="ro-RO" sz="3200" dirty="0"/>
              <a:t>ț</a:t>
            </a:r>
            <a:r>
              <a:rPr lang="it-IT" sz="3200" dirty="0"/>
              <a:t>ie </a:t>
            </a:r>
            <a:r>
              <a:rPr lang="ro-RO" sz="3200" dirty="0"/>
              <a:t>ș</a:t>
            </a:r>
            <a:r>
              <a:rPr lang="it-IT" sz="3200" dirty="0"/>
              <a:t>i validarea grupului </a:t>
            </a:r>
            <a:r>
              <a:rPr lang="ro-RO" sz="3200" dirty="0"/>
              <a:t>ț</a:t>
            </a:r>
            <a:r>
              <a:rPr lang="it-IT" sz="3200" dirty="0"/>
              <a:t>int</a:t>
            </a:r>
            <a:r>
              <a:rPr lang="ro-RO" sz="3200" dirty="0"/>
              <a:t>ă</a:t>
            </a:r>
            <a:br>
              <a:rPr lang="it-IT" sz="3200" dirty="0"/>
            </a:br>
            <a:br>
              <a:rPr lang="en-US" sz="3200" dirty="0"/>
            </a:b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Activitatea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elaborare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publicare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metodologiei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selec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grupului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int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reprezint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precondi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necesar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fi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ndeplinit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implementarea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tuturor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ăț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ilor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specifice</a:t>
            </a:r>
            <a:b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adresabile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grupului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int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endParaRPr lang="ro-RO" sz="2000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D5A128B-9F93-4F97-82DA-C189006D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16</a:t>
            </a:fld>
            <a:endParaRPr lang="ro-RO"/>
          </a:p>
        </p:txBody>
      </p:sp>
      <p:sp>
        <p:nvSpPr>
          <p:cNvPr id="10" name="Substituent subsol 1">
            <a:extLst>
              <a:ext uri="{FF2B5EF4-FFF2-40B4-BE49-F238E27FC236}">
                <a16:creationId xmlns:a16="http://schemas.microsoft.com/office/drawing/2014/main" id="{BC689BCB-45DB-4399-A3BE-BFB62687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225" y="1771650"/>
            <a:ext cx="11200946" cy="672306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3" name="TextBox 2"/>
          <p:cNvSpPr txBox="1"/>
          <p:nvPr/>
        </p:nvSpPr>
        <p:spPr>
          <a:xfrm>
            <a:off x="991054" y="1816020"/>
            <a:ext cx="1120094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bg1"/>
                </a:solidFill>
              </a:rPr>
              <a:t>ACTIVITATEA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71" y="2685143"/>
            <a:ext cx="1066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200" dirty="0" err="1"/>
              <a:t>Activit</a:t>
            </a:r>
            <a:r>
              <a:rPr lang="ro-RO" sz="3200" dirty="0"/>
              <a:t>ăț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suport</a:t>
            </a:r>
            <a:r>
              <a:rPr lang="en-US" sz="3200" dirty="0"/>
              <a:t> de </a:t>
            </a:r>
            <a:r>
              <a:rPr lang="en-US" sz="3200" dirty="0" err="1"/>
              <a:t>promovare</a:t>
            </a:r>
            <a:r>
              <a:rPr lang="en-US" sz="3200" dirty="0"/>
              <a:t> a </a:t>
            </a:r>
            <a:r>
              <a:rPr lang="en-US" sz="3200" dirty="0" err="1"/>
              <a:t>particip</a:t>
            </a:r>
            <a:r>
              <a:rPr lang="ro-RO" sz="3200" dirty="0"/>
              <a:t>ă</a:t>
            </a:r>
            <a:r>
              <a:rPr lang="en-US" sz="3200" dirty="0" err="1"/>
              <a:t>rii</a:t>
            </a:r>
            <a:r>
              <a:rPr lang="en-US" sz="3200" dirty="0"/>
              <a:t> la FPC</a:t>
            </a:r>
            <a:endParaRPr lang="ro-RO" sz="3200" dirty="0"/>
          </a:p>
          <a:p>
            <a:pPr algn="ctr"/>
            <a:br>
              <a:rPr lang="en-US" sz="3200" dirty="0"/>
            </a:b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Aceast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activitate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presupune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implicarea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direct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Expertului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în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campanii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informare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con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tientizare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, cu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supervizarea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M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anager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ului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 proiect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endParaRPr lang="ro-RO" sz="2000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55A8AB5A-DACF-44EC-8917-45F87A38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17</a:t>
            </a:fld>
            <a:endParaRPr lang="ro-RO"/>
          </a:p>
        </p:txBody>
      </p:sp>
      <p:sp>
        <p:nvSpPr>
          <p:cNvPr id="10" name="Substituent subsol 1">
            <a:extLst>
              <a:ext uri="{FF2B5EF4-FFF2-40B4-BE49-F238E27FC236}">
                <a16:creationId xmlns:a16="http://schemas.microsoft.com/office/drawing/2014/main" id="{DDE62D2E-0EAC-49F1-AB83-DA2E7702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C4A8F2-690D-4419-953C-2A0B8674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3590-EB47-4282-9484-C25117DA89CF}" type="slidenum">
              <a:rPr lang="ro-RO" smtClean="0"/>
              <a:t>18</a:t>
            </a:fld>
            <a:endParaRPr lang="ro-RO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6FDFD98-CA6E-48D3-9C1B-057A3CFDF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3DECA68-D4D7-49DC-9AB7-14ABB84C3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3787B2B8-AEA8-4BBC-A780-76F5C8E2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095E05-3072-481E-8C47-59DBEBE6955C}"/>
              </a:ext>
            </a:extLst>
          </p:cNvPr>
          <p:cNvSpPr txBox="1"/>
          <p:nvPr/>
        </p:nvSpPr>
        <p:spPr>
          <a:xfrm>
            <a:off x="685800" y="2706264"/>
            <a:ext cx="1066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it-IT" sz="3200" dirty="0"/>
              <a:t>Dezvoltarea </a:t>
            </a:r>
            <a:r>
              <a:rPr lang="ro-RO" sz="3200" dirty="0"/>
              <a:t>ș</a:t>
            </a:r>
            <a:r>
              <a:rPr lang="it-IT" sz="3200" dirty="0"/>
              <a:t>i implementarea serviciilor de consiliere profesional</a:t>
            </a:r>
            <a:r>
              <a:rPr lang="ro-RO" sz="3200" dirty="0"/>
              <a:t>ă</a:t>
            </a:r>
            <a:r>
              <a:rPr lang="it-IT" sz="3200" dirty="0"/>
              <a:t> </a:t>
            </a:r>
            <a:r>
              <a:rPr lang="ro-RO" sz="3200" dirty="0"/>
              <a:t>ș</a:t>
            </a:r>
            <a:r>
              <a:rPr lang="it-IT" sz="3200" dirty="0"/>
              <a:t>i tutorat pentru 660 angaja</a:t>
            </a:r>
            <a:r>
              <a:rPr lang="ro-RO" sz="3200" dirty="0"/>
              <a:t>ț</a:t>
            </a:r>
            <a:r>
              <a:rPr lang="it-IT" sz="3200" dirty="0"/>
              <a:t>i </a:t>
            </a:r>
            <a:br>
              <a:rPr lang="it-IT" sz="3200" dirty="0"/>
            </a:br>
            <a:br>
              <a:rPr lang="en-US" sz="3200" dirty="0"/>
            </a:b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Activitatea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elaborare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publicare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procedurii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desf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urare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programului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consiliere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profesional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tutorat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reprezint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precondi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necesar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fi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ndeplinit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implementarea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ăț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ii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consiliere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profesional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tutorat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endParaRPr lang="ro-RO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B94EF-7B31-4C92-AA5E-39697777DC4D}"/>
              </a:ext>
            </a:extLst>
          </p:cNvPr>
          <p:cNvSpPr txBox="1"/>
          <p:nvPr/>
        </p:nvSpPr>
        <p:spPr>
          <a:xfrm>
            <a:off x="495527" y="1846766"/>
            <a:ext cx="11200946" cy="584775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ro-RO" sz="3200" b="1" dirty="0">
                <a:solidFill>
                  <a:schemeClr val="bg1"/>
                </a:solidFill>
                <a:highlight>
                  <a:srgbClr val="004890"/>
                </a:highlight>
              </a:rPr>
              <a:t>ACTIVITATEA 6</a:t>
            </a:r>
          </a:p>
        </p:txBody>
      </p:sp>
      <p:sp>
        <p:nvSpPr>
          <p:cNvPr id="9" name="Substituent subsol 1">
            <a:extLst>
              <a:ext uri="{FF2B5EF4-FFF2-40B4-BE49-F238E27FC236}">
                <a16:creationId xmlns:a16="http://schemas.microsoft.com/office/drawing/2014/main" id="{5BDF8B63-0863-4F4E-B54A-2E302F98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  <p:extLst>
      <p:ext uri="{BB962C8B-B14F-4D97-AF65-F5344CB8AC3E}">
        <p14:creationId xmlns:p14="http://schemas.microsoft.com/office/powerpoint/2010/main" val="40367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EBE5A-22E3-4001-880B-E0D07B21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3590-EB47-4282-9484-C25117DA89CF}" type="slidenum">
              <a:rPr lang="ro-RO" smtClean="0"/>
              <a:t>19</a:t>
            </a:fld>
            <a:endParaRPr lang="ro-R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ED07C-BF3C-482A-9D26-1178C9C18ED8}"/>
              </a:ext>
            </a:extLst>
          </p:cNvPr>
          <p:cNvSpPr txBox="1"/>
          <p:nvPr/>
        </p:nvSpPr>
        <p:spPr>
          <a:xfrm>
            <a:off x="657225" y="1771650"/>
            <a:ext cx="11200946" cy="584775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highlight>
                  <a:srgbClr val="004890"/>
                </a:highlight>
              </a:rPr>
              <a:t> ACTIVITATEA 7</a:t>
            </a:r>
            <a:endParaRPr lang="ro-RO" sz="3200" b="1" dirty="0">
              <a:solidFill>
                <a:schemeClr val="bg1"/>
              </a:solidFill>
              <a:highlight>
                <a:srgbClr val="004890"/>
              </a:highlight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BAD8438-E5F7-4ADD-96EC-1F2960543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733E9C8-7F44-48B4-A3D4-72B0FB6E8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64C621A-80BD-4286-B528-8B04C6E31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37CA8A-741D-499D-A2CE-EBB5E99DEA00}"/>
              </a:ext>
            </a:extLst>
          </p:cNvPr>
          <p:cNvSpPr txBox="1"/>
          <p:nvPr/>
        </p:nvSpPr>
        <p:spPr>
          <a:xfrm>
            <a:off x="657225" y="2356425"/>
            <a:ext cx="110993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200" dirty="0" err="1"/>
              <a:t>Implementarea</a:t>
            </a:r>
            <a:r>
              <a:rPr lang="en-US" sz="3200" dirty="0"/>
              <a:t> </a:t>
            </a:r>
            <a:r>
              <a:rPr lang="en-US" sz="3200" dirty="0" err="1"/>
              <a:t>programului</a:t>
            </a:r>
            <a:r>
              <a:rPr lang="en-US" sz="3200" dirty="0"/>
              <a:t> de </a:t>
            </a:r>
            <a:r>
              <a:rPr lang="en-US" sz="3200" dirty="0" err="1"/>
              <a:t>formare</a:t>
            </a:r>
            <a:r>
              <a:rPr lang="en-US" sz="3200" dirty="0"/>
              <a:t> </a:t>
            </a:r>
            <a:r>
              <a:rPr lang="en-US" sz="3200" dirty="0" err="1"/>
              <a:t>profesional</a:t>
            </a:r>
            <a:r>
              <a:rPr lang="ro-RO" sz="3200" dirty="0"/>
              <a:t>ă</a:t>
            </a:r>
            <a:r>
              <a:rPr lang="en-US" sz="3200" dirty="0"/>
              <a:t> </a:t>
            </a:r>
            <a:r>
              <a:rPr lang="en-US" sz="3200" b="1" dirty="0" err="1"/>
              <a:t>Competen</a:t>
            </a:r>
            <a:r>
              <a:rPr lang="ro-RO" sz="3200" b="1" dirty="0"/>
              <a:t>ț</a:t>
            </a:r>
            <a:r>
              <a:rPr lang="en-US" sz="3200" b="1" dirty="0"/>
              <a:t>e </a:t>
            </a:r>
            <a:r>
              <a:rPr lang="en-US" sz="3200" b="1" dirty="0" err="1"/>
              <a:t>Antreprenoriale</a:t>
            </a:r>
            <a:r>
              <a:rPr lang="en-US" sz="3200" b="1" dirty="0"/>
              <a:t> </a:t>
            </a:r>
            <a:r>
              <a:rPr lang="en-US" sz="3200" dirty="0"/>
              <a:t>(</a:t>
            </a:r>
            <a:r>
              <a:rPr lang="en-US" sz="3200" dirty="0" err="1"/>
              <a:t>dar</a:t>
            </a:r>
            <a:r>
              <a:rPr lang="en-US" sz="3200" dirty="0"/>
              <a:t> </a:t>
            </a:r>
            <a:r>
              <a:rPr lang="ro-RO" sz="3200" dirty="0"/>
              <a:t>ș</a:t>
            </a:r>
            <a:r>
              <a:rPr lang="en-US" sz="3200" dirty="0" err="1"/>
              <a:t>i</a:t>
            </a:r>
            <a:r>
              <a:rPr lang="en-US" sz="3200" dirty="0"/>
              <a:t> a </a:t>
            </a:r>
            <a:r>
              <a:rPr lang="en-US" sz="3200" dirty="0" err="1"/>
              <a:t>altor</a:t>
            </a:r>
            <a:r>
              <a:rPr lang="en-US" sz="3200" dirty="0"/>
              <a:t> </a:t>
            </a:r>
            <a:r>
              <a:rPr lang="en-US" sz="3200" dirty="0" err="1"/>
              <a:t>cursuri</a:t>
            </a:r>
            <a:r>
              <a:rPr lang="en-US" sz="3200" dirty="0"/>
              <a:t> de </a:t>
            </a:r>
            <a:r>
              <a:rPr lang="en-US" sz="3200" dirty="0" err="1"/>
              <a:t>calificare</a:t>
            </a:r>
            <a:r>
              <a:rPr lang="en-US" sz="3200" dirty="0"/>
              <a:t>, </a:t>
            </a:r>
            <a:r>
              <a:rPr lang="en-US" sz="3200" dirty="0" err="1"/>
              <a:t>specializare</a:t>
            </a:r>
            <a:r>
              <a:rPr lang="en-US" sz="3200" dirty="0"/>
              <a:t>, </a:t>
            </a:r>
            <a:r>
              <a:rPr lang="en-US" sz="3200" dirty="0" err="1"/>
              <a:t>perfec</a:t>
            </a:r>
            <a:r>
              <a:rPr lang="ro-RO" sz="3200" dirty="0"/>
              <a:t>ț</a:t>
            </a:r>
            <a:r>
              <a:rPr lang="en-US" sz="3200" dirty="0" err="1"/>
              <a:t>ionare</a:t>
            </a:r>
            <a:r>
              <a:rPr lang="en-US" sz="3200" dirty="0"/>
              <a:t>) </a:t>
            </a:r>
            <a:r>
              <a:rPr lang="en-US" sz="3200" dirty="0" err="1"/>
              <a:t>pentru</a:t>
            </a:r>
            <a:r>
              <a:rPr lang="en-US" sz="3200" dirty="0"/>
              <a:t> 660 </a:t>
            </a:r>
            <a:r>
              <a:rPr lang="en-US" sz="3200" dirty="0" err="1"/>
              <a:t>angaja</a:t>
            </a:r>
            <a:r>
              <a:rPr lang="ro-RO" sz="3200" dirty="0"/>
              <a:t>ț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</a:p>
          <a:p>
            <a:pPr algn="ctr"/>
            <a:br>
              <a:rPr lang="en-US" sz="3200" dirty="0"/>
            </a:b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Activitatea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elaborare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publicare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procedurii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desf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ăș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urare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programului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formare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profesional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reprezint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precondi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necesar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a fi 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ndeplinit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implementarea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ăț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ii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formare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profesional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r>
              <a:rPr lang="ro-RO" sz="2000" b="1" dirty="0">
                <a:solidFill>
                  <a:srgbClr val="000000"/>
                </a:solidFill>
                <a:latin typeface="Helvetica" panose="020B0604020202020204" pitchFamily="34" charset="0"/>
              </a:rPr>
              <a:t>     </a:t>
            </a:r>
            <a:br>
              <a:rPr lang="en-US" sz="3200" dirty="0"/>
            </a:br>
            <a:endParaRPr lang="ro-RO" sz="3200" dirty="0"/>
          </a:p>
        </p:txBody>
      </p:sp>
      <p:sp>
        <p:nvSpPr>
          <p:cNvPr id="10" name="Substituent subsol 1">
            <a:extLst>
              <a:ext uri="{FF2B5EF4-FFF2-40B4-BE49-F238E27FC236}">
                <a16:creationId xmlns:a16="http://schemas.microsoft.com/office/drawing/2014/main" id="{CDEE6D11-252E-4171-94B1-72921DA3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  <p:extLst>
      <p:ext uri="{BB962C8B-B14F-4D97-AF65-F5344CB8AC3E}">
        <p14:creationId xmlns:p14="http://schemas.microsoft.com/office/powerpoint/2010/main" val="26580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0"/>
          <a:stretch>
            <a:fillRect/>
          </a:stretch>
        </p:blipFill>
        <p:spPr bwMode="auto">
          <a:xfrm>
            <a:off x="6810375" y="2617788"/>
            <a:ext cx="5381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10375" y="2617788"/>
            <a:ext cx="5381625" cy="3667125"/>
          </a:xfrm>
          <a:prstGeom prst="rect">
            <a:avLst/>
          </a:prstGeom>
          <a:solidFill>
            <a:srgbClr val="5CD1D4">
              <a:alpha val="53725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0" y="3260725"/>
            <a:ext cx="7534275" cy="1344613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128587" y="3557984"/>
            <a:ext cx="66627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CINE IMPLEMENTEAZĂ PROIECTUL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2275" y="3271838"/>
            <a:ext cx="13144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o-RO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87638"/>
            <a:ext cx="5676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CAPITOL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o-R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57583076-46A5-40CD-A026-505D96C0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2</a:t>
            </a:fld>
            <a:endParaRPr lang="ro-RO"/>
          </a:p>
        </p:txBody>
      </p:sp>
      <p:sp>
        <p:nvSpPr>
          <p:cNvPr id="13" name="Substituent subsol 1">
            <a:extLst>
              <a:ext uri="{FF2B5EF4-FFF2-40B4-BE49-F238E27FC236}">
                <a16:creationId xmlns:a16="http://schemas.microsoft.com/office/drawing/2014/main" id="{3726279A-69B1-45A7-A550-A86B67BE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A91C9-2333-4AF6-96A5-AD1D0250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3590-EB47-4282-9484-C25117DA89CF}" type="slidenum">
              <a:rPr lang="ro-RO" smtClean="0"/>
              <a:t>20</a:t>
            </a:fld>
            <a:endParaRPr lang="ro-RO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06F05EB-6725-404C-8AA1-2D4AF79A4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9C7725F-4EE0-4786-A4D2-6AA8B214F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903EBB5-AEE0-4098-BBCB-8696D9E19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6D7B5-0C26-4A21-B025-15F087D06A06}"/>
              </a:ext>
            </a:extLst>
          </p:cNvPr>
          <p:cNvSpPr txBox="1"/>
          <p:nvPr/>
        </p:nvSpPr>
        <p:spPr>
          <a:xfrm>
            <a:off x="657225" y="1771650"/>
            <a:ext cx="11200946" cy="584775"/>
          </a:xfrm>
          <a:prstGeom prst="rect">
            <a:avLst/>
          </a:prstGeom>
          <a:solidFill>
            <a:srgbClr val="004890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highlight>
                  <a:srgbClr val="004890"/>
                </a:highlight>
              </a:rPr>
              <a:t> ACTIVITATEA 8</a:t>
            </a:r>
            <a:endParaRPr lang="ro-RO" sz="3200" b="1" dirty="0">
              <a:solidFill>
                <a:schemeClr val="bg1"/>
              </a:solidFill>
              <a:highlight>
                <a:srgbClr val="00489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E5013-0743-4A13-982B-3486EA63F87A}"/>
              </a:ext>
            </a:extLst>
          </p:cNvPr>
          <p:cNvSpPr txBox="1"/>
          <p:nvPr/>
        </p:nvSpPr>
        <p:spPr>
          <a:xfrm>
            <a:off x="657225" y="2594332"/>
            <a:ext cx="10668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3200" dirty="0" err="1"/>
              <a:t>Activitate</a:t>
            </a:r>
            <a:r>
              <a:rPr lang="en-US" sz="3200" dirty="0"/>
              <a:t> </a:t>
            </a:r>
            <a:r>
              <a:rPr lang="en-US" sz="3200" dirty="0" err="1"/>
              <a:t>transversală</a:t>
            </a:r>
            <a:r>
              <a:rPr lang="en-US" sz="3200" dirty="0"/>
              <a:t> </a:t>
            </a:r>
            <a:r>
              <a:rPr lang="en-US" sz="3200" dirty="0" err="1"/>
              <a:t>pentru</a:t>
            </a:r>
            <a:r>
              <a:rPr lang="en-US" sz="3200" dirty="0"/>
              <a:t> </a:t>
            </a:r>
            <a:r>
              <a:rPr lang="en-US" sz="3200" dirty="0" err="1"/>
              <a:t>decontarea</a:t>
            </a:r>
            <a:r>
              <a:rPr lang="en-US" sz="3200" dirty="0"/>
              <a:t> </a:t>
            </a:r>
            <a:r>
              <a:rPr lang="en-US" sz="3200" dirty="0" err="1"/>
              <a:t>cheltuielilor</a:t>
            </a:r>
            <a:r>
              <a:rPr lang="en-US" sz="3200" dirty="0"/>
              <a:t> </a:t>
            </a:r>
            <a:r>
              <a:rPr lang="en-US" sz="3200" dirty="0" err="1"/>
              <a:t>indirecte</a:t>
            </a: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Aceast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subactivitate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vizeaz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decontarea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cheltuielilor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indirecte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din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cadrul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elvetica" panose="020B0604020202020204" pitchFamily="34" charset="0"/>
              </a:rPr>
              <a:t>proiectului</a:t>
            </a:r>
            <a:r>
              <a:rPr lang="ro-RO" sz="2000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br>
              <a:rPr lang="it-IT" sz="3200" dirty="0"/>
            </a:br>
            <a:endParaRPr lang="ro-RO" sz="3200" dirty="0"/>
          </a:p>
          <a:p>
            <a:br>
              <a:rPr lang="en-US" sz="3200" dirty="0"/>
            </a:br>
            <a:endParaRPr lang="ro-RO" sz="3200" dirty="0"/>
          </a:p>
        </p:txBody>
      </p:sp>
      <p:sp>
        <p:nvSpPr>
          <p:cNvPr id="10" name="Substituent subsol 1">
            <a:extLst>
              <a:ext uri="{FF2B5EF4-FFF2-40B4-BE49-F238E27FC236}">
                <a16:creationId xmlns:a16="http://schemas.microsoft.com/office/drawing/2014/main" id="{A0CE21C5-1D5D-4174-A5EB-E679C4F8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  <p:extLst>
      <p:ext uri="{BB962C8B-B14F-4D97-AF65-F5344CB8AC3E}">
        <p14:creationId xmlns:p14="http://schemas.microsoft.com/office/powerpoint/2010/main" val="17444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0"/>
          <a:stretch>
            <a:fillRect/>
          </a:stretch>
        </p:blipFill>
        <p:spPr bwMode="auto">
          <a:xfrm>
            <a:off x="6810375" y="2617788"/>
            <a:ext cx="5381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10375" y="2617788"/>
            <a:ext cx="5381625" cy="3667125"/>
          </a:xfrm>
          <a:prstGeom prst="rect">
            <a:avLst/>
          </a:prstGeom>
          <a:solidFill>
            <a:srgbClr val="5CD1D4">
              <a:alpha val="53725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0" y="3260725"/>
            <a:ext cx="7534275" cy="1344613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581025" y="3583781"/>
            <a:ext cx="5676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REZULTATELE PROIECTULUI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2275" y="3271838"/>
            <a:ext cx="13144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87638"/>
            <a:ext cx="5676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CAPITOL 6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5F69C1AA-D3CF-4FA3-97DC-B7FDF8BB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21</a:t>
            </a:fld>
            <a:endParaRPr lang="ro-RO"/>
          </a:p>
        </p:txBody>
      </p:sp>
      <p:sp>
        <p:nvSpPr>
          <p:cNvPr id="13" name="Substituent subsol 1">
            <a:extLst>
              <a:ext uri="{FF2B5EF4-FFF2-40B4-BE49-F238E27FC236}">
                <a16:creationId xmlns:a16="http://schemas.microsoft.com/office/drawing/2014/main" id="{0A002D40-2404-4E17-BC1D-CBAFC11C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E6A86-49C7-4C82-8924-FC51081A2074}"/>
              </a:ext>
            </a:extLst>
          </p:cNvPr>
          <p:cNvSpPr txBox="1"/>
          <p:nvPr/>
        </p:nvSpPr>
        <p:spPr>
          <a:xfrm>
            <a:off x="1241946" y="2153398"/>
            <a:ext cx="1011185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1 Management al </a:t>
            </a:r>
            <a:r>
              <a:rPr lang="en-US" sz="2400" dirty="0" err="1"/>
              <a:t>livrabilelor</a:t>
            </a:r>
            <a:r>
              <a:rPr lang="en-US" sz="2400" dirty="0"/>
              <a:t> implement</a:t>
            </a:r>
            <a:r>
              <a:rPr lang="ro-RO" sz="2400" dirty="0"/>
              <a:t>ă</a:t>
            </a:r>
            <a:r>
              <a:rPr lang="en-US" sz="2400" dirty="0" err="1"/>
              <a:t>rii</a:t>
            </a:r>
            <a:r>
              <a:rPr lang="en-US" sz="2400" dirty="0"/>
              <a:t> </a:t>
            </a:r>
            <a:r>
              <a:rPr lang="en-US" sz="2400" dirty="0" err="1"/>
              <a:t>proiectului</a:t>
            </a:r>
            <a:r>
              <a:rPr lang="en-US" sz="2400" dirty="0"/>
              <a:t> </a:t>
            </a:r>
            <a:r>
              <a:rPr lang="en-US" sz="2400" dirty="0" err="1"/>
              <a:t>asigurat</a:t>
            </a:r>
            <a:endParaRPr lang="ro-RO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3 </a:t>
            </a:r>
            <a:r>
              <a:rPr lang="ro-RO" sz="2400" dirty="0"/>
              <a:t>P</a:t>
            </a:r>
            <a:r>
              <a:rPr lang="en-US" sz="2400" dirty="0" err="1"/>
              <a:t>lanuri</a:t>
            </a:r>
            <a:r>
              <a:rPr lang="en-US" sz="2400" dirty="0"/>
              <a:t> </a:t>
            </a:r>
            <a:r>
              <a:rPr lang="en-US" sz="2400" dirty="0" err="1"/>
              <a:t>realizate</a:t>
            </a:r>
            <a:r>
              <a:rPr lang="en-US" sz="2400" dirty="0"/>
              <a:t>: 1 plan de </a:t>
            </a:r>
            <a:r>
              <a:rPr lang="en-US" sz="2400" dirty="0" err="1"/>
              <a:t>monitorizare</a:t>
            </a:r>
            <a:r>
              <a:rPr lang="en-US" sz="2400" dirty="0"/>
              <a:t>, 1</a:t>
            </a:r>
            <a:r>
              <a:rPr lang="ro-RO" sz="2400" dirty="0"/>
              <a:t> </a:t>
            </a:r>
            <a:r>
              <a:rPr lang="en-US" sz="2400" dirty="0"/>
              <a:t>plan de </a:t>
            </a:r>
            <a:r>
              <a:rPr lang="en-US" sz="2400" dirty="0" err="1"/>
              <a:t>raportare</a:t>
            </a:r>
            <a:r>
              <a:rPr lang="en-US" sz="2400" dirty="0"/>
              <a:t>,</a:t>
            </a:r>
            <a:r>
              <a:rPr lang="ro-RO" sz="2400" dirty="0"/>
              <a:t> </a:t>
            </a:r>
            <a:r>
              <a:rPr lang="en-US" sz="2400" dirty="0"/>
              <a:t>1 plan de management al</a:t>
            </a:r>
            <a:r>
              <a:rPr lang="ro-RO" sz="2400" dirty="0"/>
              <a:t> </a:t>
            </a:r>
            <a:r>
              <a:rPr lang="en-US" sz="2400" dirty="0" err="1"/>
              <a:t>riscurilor</a:t>
            </a:r>
            <a:endParaRPr lang="ro-RO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24 de </a:t>
            </a:r>
            <a:r>
              <a:rPr lang="ro-RO" sz="2400" dirty="0"/>
              <a:t>î</a:t>
            </a:r>
            <a:r>
              <a:rPr lang="en-US" sz="2400" dirty="0" err="1"/>
              <a:t>nt</a:t>
            </a:r>
            <a:r>
              <a:rPr lang="ro-RO" sz="2400" dirty="0"/>
              <a:t>â</a:t>
            </a:r>
            <a:r>
              <a:rPr lang="en-US" sz="2400" dirty="0" err="1"/>
              <a:t>lniri</a:t>
            </a:r>
            <a:r>
              <a:rPr lang="en-US" sz="2400" dirty="0"/>
              <a:t> de management sus</a:t>
            </a:r>
            <a:r>
              <a:rPr lang="ro-RO" sz="2400" dirty="0"/>
              <a:t>ț</a:t>
            </a:r>
            <a:r>
              <a:rPr lang="en-US" sz="2400" dirty="0" err="1"/>
              <a:t>inute</a:t>
            </a:r>
            <a:endParaRPr lang="ro-RO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8 </a:t>
            </a:r>
            <a:r>
              <a:rPr lang="en-US" sz="2400" dirty="0" err="1"/>
              <a:t>Cereri</a:t>
            </a:r>
            <a:r>
              <a:rPr lang="en-US" sz="2400" dirty="0"/>
              <a:t> de </a:t>
            </a:r>
            <a:r>
              <a:rPr lang="en-US" sz="2400" dirty="0" err="1"/>
              <a:t>rambursare</a:t>
            </a:r>
            <a:r>
              <a:rPr lang="en-US" sz="2400" dirty="0"/>
              <a:t> 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raport</a:t>
            </a:r>
            <a:r>
              <a:rPr lang="ro-RO" sz="2400" dirty="0"/>
              <a:t>ă</a:t>
            </a:r>
            <a:r>
              <a:rPr lang="en-US" sz="2400" dirty="0" err="1"/>
              <a:t>ri</a:t>
            </a:r>
            <a:r>
              <a:rPr lang="en-US" sz="2400" dirty="0"/>
              <a:t> </a:t>
            </a:r>
            <a:r>
              <a:rPr lang="en-US" sz="2400" dirty="0" err="1"/>
              <a:t>tehnico-financiare</a:t>
            </a:r>
            <a:r>
              <a:rPr lang="en-US" sz="2400" dirty="0"/>
              <a:t> </a:t>
            </a:r>
            <a:r>
              <a:rPr lang="ro-RO" sz="2400" dirty="0"/>
              <a:t>î</a:t>
            </a:r>
            <a:r>
              <a:rPr lang="en-US" sz="2400" dirty="0" err="1"/>
              <a:t>ntocmite</a:t>
            </a:r>
            <a:r>
              <a:rPr lang="en-US" sz="2400" dirty="0"/>
              <a:t> 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transmise</a:t>
            </a:r>
            <a:r>
              <a:rPr lang="en-US" sz="2400" dirty="0"/>
              <a:t> </a:t>
            </a:r>
            <a:endParaRPr lang="ro-RO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1 </a:t>
            </a:r>
            <a:r>
              <a:rPr lang="ro-RO" sz="2400" dirty="0"/>
              <a:t>E</a:t>
            </a:r>
            <a:r>
              <a:rPr lang="it-IT" sz="2400" dirty="0"/>
              <a:t>chip</a:t>
            </a:r>
            <a:r>
              <a:rPr lang="ro-RO" sz="2400" dirty="0"/>
              <a:t>ă</a:t>
            </a:r>
            <a:r>
              <a:rPr lang="it-IT" sz="2400" dirty="0"/>
              <a:t> de proiect angajat</a:t>
            </a:r>
            <a:r>
              <a:rPr lang="ro-RO" sz="2400" dirty="0"/>
              <a:t>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10 </a:t>
            </a:r>
            <a:r>
              <a:rPr lang="ro-RO" sz="2400" dirty="0"/>
              <a:t>D</a:t>
            </a:r>
            <a:r>
              <a:rPr lang="it-IT" sz="2400" dirty="0"/>
              <a:t>osare de personal </a:t>
            </a:r>
            <a:r>
              <a:rPr lang="ro-RO" sz="2400" dirty="0"/>
              <a:t>î</a:t>
            </a:r>
            <a:r>
              <a:rPr lang="it-IT" sz="2400" dirty="0"/>
              <a:t>ntocmite </a:t>
            </a:r>
            <a:r>
              <a:rPr lang="ro-RO" sz="2400" dirty="0"/>
              <a:t>ș</a:t>
            </a:r>
            <a:r>
              <a:rPr lang="it-IT" sz="2400" dirty="0"/>
              <a:t>i arhivate </a:t>
            </a:r>
            <a:endParaRPr lang="en-US" sz="2400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09D28EE8-4537-4A82-AA09-83177588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22</a:t>
            </a:fld>
            <a:endParaRPr lang="ro-RO"/>
          </a:p>
        </p:txBody>
      </p:sp>
      <p:sp>
        <p:nvSpPr>
          <p:cNvPr id="9" name="Substituent subsol 1">
            <a:extLst>
              <a:ext uri="{FF2B5EF4-FFF2-40B4-BE49-F238E27FC236}">
                <a16:creationId xmlns:a16="http://schemas.microsoft.com/office/drawing/2014/main" id="{ADB45ACC-62FA-40B6-8293-BC4BA775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7469" y="2272788"/>
            <a:ext cx="90003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sz="2400" dirty="0"/>
              <a:t>13 </a:t>
            </a:r>
            <a:r>
              <a:rPr lang="en-US" sz="2400" dirty="0" err="1"/>
              <a:t>proceduri</a:t>
            </a:r>
            <a:r>
              <a:rPr lang="en-US" sz="2400" dirty="0"/>
              <a:t> de </a:t>
            </a:r>
            <a:r>
              <a:rPr lang="en-US" sz="2400" dirty="0" err="1"/>
              <a:t>achizi</a:t>
            </a:r>
            <a:r>
              <a:rPr lang="ro-RO" sz="2400" dirty="0"/>
              <a:t>ț</a:t>
            </a:r>
            <a:r>
              <a:rPr lang="en-US" sz="2400" dirty="0"/>
              <a:t>ii </a:t>
            </a:r>
            <a:r>
              <a:rPr lang="en-US" sz="2400" dirty="0" err="1"/>
              <a:t>derulate</a:t>
            </a:r>
            <a:endParaRPr lang="ro-RO" sz="2400" dirty="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sz="2400" dirty="0"/>
              <a:t>1 </a:t>
            </a:r>
            <a:r>
              <a:rPr lang="ro-RO" sz="2400" dirty="0"/>
              <a:t>P</a:t>
            </a:r>
            <a:r>
              <a:rPr lang="en-US" sz="2400" dirty="0" err="1"/>
              <a:t>lan</a:t>
            </a:r>
            <a:r>
              <a:rPr lang="en-US" sz="2400" dirty="0"/>
              <a:t> al </a:t>
            </a:r>
            <a:r>
              <a:rPr lang="en-US" sz="2400" dirty="0" err="1"/>
              <a:t>achizi</a:t>
            </a:r>
            <a:r>
              <a:rPr lang="ro-RO" sz="2400" dirty="0"/>
              <a:t>ț</a:t>
            </a:r>
            <a:r>
              <a:rPr lang="en-US" sz="2400" dirty="0" err="1"/>
              <a:t>iilor</a:t>
            </a:r>
            <a:r>
              <a:rPr lang="en-US" sz="2400" dirty="0"/>
              <a:t> d</a:t>
            </a:r>
            <a:r>
              <a:rPr lang="ro-RO" sz="2400" dirty="0"/>
              <a:t>in</a:t>
            </a:r>
            <a:r>
              <a:rPr lang="en-US" sz="2400" dirty="0"/>
              <a:t> </a:t>
            </a:r>
            <a:r>
              <a:rPr lang="en-US" sz="2400" dirty="0" err="1"/>
              <a:t>proiect</a:t>
            </a:r>
            <a:r>
              <a:rPr lang="en-US" sz="2400" dirty="0"/>
              <a:t> </a:t>
            </a:r>
            <a:r>
              <a:rPr lang="en-US" sz="2400" dirty="0" err="1"/>
              <a:t>realizat</a:t>
            </a:r>
            <a:r>
              <a:rPr lang="en-US" sz="2400" dirty="0"/>
              <a:t> </a:t>
            </a:r>
            <a:r>
              <a:rPr lang="ro-RO" sz="2400" dirty="0"/>
              <a:t>ș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actualizat</a:t>
            </a:r>
            <a:r>
              <a:rPr lang="en-US" sz="2400" dirty="0"/>
              <a:t> permanent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ro-RO" sz="2400" dirty="0"/>
              <a:t>M</a:t>
            </a:r>
            <a:r>
              <a:rPr lang="it-IT" sz="2400" dirty="0"/>
              <a:t>ateriale publicitate realizate </a:t>
            </a:r>
            <a:r>
              <a:rPr lang="ro-RO" sz="2400" dirty="0"/>
              <a:t>ș</a:t>
            </a:r>
            <a:r>
              <a:rPr lang="it-IT" sz="2400" dirty="0"/>
              <a:t>i distribuite (3 rollup-uri, 30 afi</a:t>
            </a:r>
            <a:r>
              <a:rPr lang="ro-RO" sz="2400" dirty="0"/>
              <a:t>ș</a:t>
            </a:r>
            <a:r>
              <a:rPr lang="it-IT" sz="2400" dirty="0"/>
              <a:t>e A3, 500 flyere, 100 mape, 100</a:t>
            </a:r>
            <a:r>
              <a:rPr lang="ro-RO" sz="2400" dirty="0"/>
              <a:t> </a:t>
            </a:r>
            <a:r>
              <a:rPr lang="it-IT" sz="2400" dirty="0"/>
              <a:t>pixuri) </a:t>
            </a:r>
            <a:endParaRPr lang="ro-RO" sz="2400" dirty="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it-IT" sz="2400" dirty="0"/>
              <a:t>1 Conferin</a:t>
            </a:r>
            <a:r>
              <a:rPr lang="ro-RO" sz="2400" dirty="0"/>
              <a:t>ță</a:t>
            </a:r>
            <a:r>
              <a:rPr lang="it-IT" sz="2400" dirty="0"/>
              <a:t> de lansare organizat</a:t>
            </a:r>
            <a:r>
              <a:rPr lang="ro-RO" sz="2400" dirty="0"/>
              <a:t>ă</a:t>
            </a:r>
            <a:r>
              <a:rPr lang="it-IT" sz="2400" dirty="0"/>
              <a:t> </a:t>
            </a:r>
            <a:endParaRPr lang="ro-RO" sz="2400" dirty="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ro-RO" sz="2400" dirty="0"/>
              <a:t>P</a:t>
            </a:r>
            <a:r>
              <a:rPr lang="it-IT" sz="2400" dirty="0"/>
              <a:t>romovarea proiectului pe site-ul web al Solicitantului realizat</a:t>
            </a:r>
            <a:r>
              <a:rPr lang="ro-RO" sz="2400" dirty="0"/>
              <a:t>ă</a:t>
            </a:r>
            <a:r>
              <a:rPr lang="it-IT" sz="2400" dirty="0"/>
              <a:t> </a:t>
            </a:r>
            <a:endParaRPr lang="ro-RO" sz="2400" dirty="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sz="2400" dirty="0"/>
              <a:t>1 </a:t>
            </a:r>
            <a:r>
              <a:rPr lang="ro-RO" sz="2400" dirty="0"/>
              <a:t>C</a:t>
            </a:r>
            <a:r>
              <a:rPr lang="en-US" sz="2400" dirty="0" err="1"/>
              <a:t>onferin</a:t>
            </a:r>
            <a:r>
              <a:rPr lang="ro-RO" sz="2400" dirty="0"/>
              <a:t>ță</a:t>
            </a:r>
            <a:r>
              <a:rPr lang="en-US" sz="2400" dirty="0"/>
              <a:t> de </a:t>
            </a:r>
            <a:r>
              <a:rPr lang="en-US" sz="2400" dirty="0" err="1"/>
              <a:t>finalizare</a:t>
            </a:r>
            <a:r>
              <a:rPr lang="en-US" sz="2400" dirty="0"/>
              <a:t> </a:t>
            </a:r>
            <a:r>
              <a:rPr lang="en-US" sz="2400" dirty="0" err="1"/>
              <a:t>proiect</a:t>
            </a:r>
            <a:r>
              <a:rPr lang="en-US" sz="2400" dirty="0"/>
              <a:t> </a:t>
            </a:r>
            <a:r>
              <a:rPr lang="en-US" sz="2400" dirty="0" err="1"/>
              <a:t>organizat</a:t>
            </a:r>
            <a:r>
              <a:rPr lang="ro-RO" sz="2400" dirty="0"/>
              <a:t>ă</a:t>
            </a:r>
            <a:r>
              <a:rPr lang="en-US" sz="2400" dirty="0"/>
              <a:t> </a:t>
            </a:r>
            <a:endParaRPr lang="ro-RO" sz="2400" dirty="0"/>
          </a:p>
          <a:p>
            <a:pPr marL="342900" indent="-342900">
              <a:buFont typeface="Wingdings" panose="05000000000000000000" charset="0"/>
              <a:buChar char="Ø"/>
            </a:pPr>
            <a:r>
              <a:rPr lang="it-IT" sz="2400" dirty="0"/>
              <a:t>1 </a:t>
            </a:r>
            <a:r>
              <a:rPr lang="ro-RO" sz="2400" dirty="0"/>
              <a:t>M</a:t>
            </a:r>
            <a:r>
              <a:rPr lang="it-IT" sz="2400" dirty="0"/>
              <a:t>etodologie de selec</a:t>
            </a:r>
            <a:r>
              <a:rPr lang="ro-RO" sz="2400" dirty="0"/>
              <a:t>ț</a:t>
            </a:r>
            <a:r>
              <a:rPr lang="it-IT" sz="2400" dirty="0"/>
              <a:t>ie a grupului </a:t>
            </a:r>
            <a:r>
              <a:rPr lang="ro-RO" sz="2400" dirty="0"/>
              <a:t>ț</a:t>
            </a:r>
            <a:r>
              <a:rPr lang="it-IT" sz="2400" dirty="0"/>
              <a:t>int</a:t>
            </a:r>
            <a:r>
              <a:rPr lang="ro-RO" sz="2400" dirty="0"/>
              <a:t>ă</a:t>
            </a:r>
            <a:r>
              <a:rPr lang="it-IT" sz="2400" dirty="0"/>
              <a:t> </a:t>
            </a:r>
            <a:r>
              <a:rPr lang="ro-RO" sz="2400" dirty="0"/>
              <a:t>î</a:t>
            </a:r>
            <a:r>
              <a:rPr lang="it-IT" sz="2400" dirty="0"/>
              <a:t>ntocmit</a:t>
            </a:r>
            <a:r>
              <a:rPr lang="ro-RO" sz="2400" dirty="0"/>
              <a:t>ă</a:t>
            </a:r>
            <a:r>
              <a:rPr lang="it-IT" sz="2400" dirty="0"/>
              <a:t> </a:t>
            </a:r>
            <a:r>
              <a:rPr lang="ro-RO" sz="2400" dirty="0"/>
              <a:t>ș</a:t>
            </a:r>
            <a:r>
              <a:rPr lang="it-IT" sz="2400" dirty="0"/>
              <a:t>i diseminat</a:t>
            </a:r>
            <a:r>
              <a:rPr lang="ro-RO" sz="2400" dirty="0"/>
              <a:t>ă</a:t>
            </a:r>
            <a:r>
              <a:rPr lang="it-IT" sz="2400" dirty="0"/>
              <a:t> </a:t>
            </a:r>
          </a:p>
          <a:p>
            <a:br>
              <a:rPr lang="it-IT" sz="2800" dirty="0"/>
            </a:br>
            <a:br>
              <a:rPr lang="it-IT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it-IT" sz="2800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69F38B3-181A-43C3-AE81-C6D0830B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23</a:t>
            </a:fld>
            <a:endParaRPr lang="ro-RO"/>
          </a:p>
        </p:txBody>
      </p:sp>
      <p:sp>
        <p:nvSpPr>
          <p:cNvPr id="8" name="Substituent subsol 1">
            <a:extLst>
              <a:ext uri="{FF2B5EF4-FFF2-40B4-BE49-F238E27FC236}">
                <a16:creationId xmlns:a16="http://schemas.microsoft.com/office/drawing/2014/main" id="{2F762E64-568C-478A-B9F9-12FA4C82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3649" y="1982565"/>
            <a:ext cx="95047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charset="0"/>
              <a:buChar char="Ø"/>
            </a:pPr>
            <a:r>
              <a:rPr lang="en-US" sz="2400" dirty="0"/>
              <a:t>660 de </a:t>
            </a:r>
            <a:r>
              <a:rPr lang="en-US" sz="2400" dirty="0" err="1"/>
              <a:t>persoane</a:t>
            </a:r>
            <a:r>
              <a:rPr lang="en-US" sz="2400" dirty="0"/>
              <a:t> </a:t>
            </a:r>
            <a:r>
              <a:rPr lang="en-US" sz="2400" dirty="0" err="1"/>
              <a:t>selectate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participarea</a:t>
            </a:r>
            <a:r>
              <a:rPr lang="en-US" sz="2400" dirty="0"/>
              <a:t> la </a:t>
            </a:r>
            <a:r>
              <a:rPr lang="en-US" sz="2400" dirty="0" err="1"/>
              <a:t>activit</a:t>
            </a:r>
            <a:r>
              <a:rPr lang="ro-RO" sz="2400" dirty="0"/>
              <a:t>ăț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o-RO" sz="2400" dirty="0"/>
              <a:t>î</a:t>
            </a:r>
            <a:r>
              <a:rPr lang="en-US" sz="2400" dirty="0"/>
              <a:t>n 21 de </a:t>
            </a:r>
            <a:r>
              <a:rPr lang="en-US" sz="2400" dirty="0" err="1"/>
              <a:t>luni</a:t>
            </a:r>
            <a:r>
              <a:rPr lang="ro-RO" sz="2400" dirty="0"/>
              <a:t> </a:t>
            </a:r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en-US" sz="2400" dirty="0"/>
              <a:t>660 de </a:t>
            </a:r>
            <a:r>
              <a:rPr lang="en-US" sz="2400" dirty="0" err="1"/>
              <a:t>dosare</a:t>
            </a:r>
            <a:r>
              <a:rPr lang="en-US" sz="2400" dirty="0"/>
              <a:t> de </a:t>
            </a:r>
            <a:r>
              <a:rPr lang="ro-RO" sz="2400" dirty="0"/>
              <a:t>î</a:t>
            </a:r>
            <a:r>
              <a:rPr lang="en-US" sz="2400" dirty="0" err="1"/>
              <a:t>nscriere</a:t>
            </a:r>
            <a:r>
              <a:rPr lang="en-US" sz="2400" dirty="0"/>
              <a:t> ale </a:t>
            </a:r>
            <a:r>
              <a:rPr lang="en-US" sz="2400" dirty="0" err="1"/>
              <a:t>grupului</a:t>
            </a:r>
            <a:r>
              <a:rPr lang="en-US" sz="2400" dirty="0"/>
              <a:t> </a:t>
            </a:r>
            <a:r>
              <a:rPr lang="ro-RO" sz="2400" dirty="0"/>
              <a:t>ț</a:t>
            </a:r>
            <a:r>
              <a:rPr lang="en-US" sz="2400" dirty="0"/>
              <a:t>int</a:t>
            </a:r>
            <a:r>
              <a:rPr lang="ro-RO" sz="2400" dirty="0"/>
              <a:t>ă</a:t>
            </a:r>
            <a:r>
              <a:rPr lang="en-US" sz="2400" dirty="0"/>
              <a:t> validate </a:t>
            </a:r>
            <a:endParaRPr lang="ro-RO" sz="2400" dirty="0"/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it-IT" sz="2400" dirty="0"/>
              <a:t>8 </a:t>
            </a:r>
            <a:r>
              <a:rPr lang="ro-RO" sz="2400" dirty="0"/>
              <a:t>C</a:t>
            </a:r>
            <a:r>
              <a:rPr lang="it-IT" sz="2400" dirty="0"/>
              <a:t>ampanii de informare </a:t>
            </a:r>
            <a:r>
              <a:rPr lang="ro-RO" sz="2400" dirty="0"/>
              <a:t>ș</a:t>
            </a:r>
            <a:r>
              <a:rPr lang="it-IT" sz="2400" dirty="0"/>
              <a:t>i con</a:t>
            </a:r>
            <a:r>
              <a:rPr lang="ro-RO" sz="2400" dirty="0"/>
              <a:t>ș</a:t>
            </a:r>
            <a:r>
              <a:rPr lang="it-IT" sz="2400" dirty="0"/>
              <a:t>tientizare privind importan</a:t>
            </a:r>
            <a:r>
              <a:rPr lang="ro-RO" sz="2400" dirty="0"/>
              <a:t>ța</a:t>
            </a:r>
            <a:r>
              <a:rPr lang="it-IT" sz="2400" dirty="0"/>
              <a:t> particip</a:t>
            </a:r>
            <a:r>
              <a:rPr lang="ro-RO" sz="2400" dirty="0"/>
              <a:t>ă</a:t>
            </a:r>
            <a:r>
              <a:rPr lang="it-IT" sz="2400" dirty="0"/>
              <a:t>rii la programe de formare profesional</a:t>
            </a:r>
            <a:r>
              <a:rPr lang="ro-RO" sz="2400" dirty="0"/>
              <a:t>ă</a:t>
            </a:r>
            <a:r>
              <a:rPr lang="it-IT" sz="2400" dirty="0"/>
              <a:t> organizate </a:t>
            </a:r>
            <a:r>
              <a:rPr lang="ro-RO" sz="2400" dirty="0"/>
              <a:t>ș</a:t>
            </a:r>
            <a:r>
              <a:rPr lang="it-IT" sz="2400" dirty="0"/>
              <a:t>i sustinute </a:t>
            </a:r>
            <a:endParaRPr lang="ro-RO" sz="2400" dirty="0"/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it-IT" sz="2400" dirty="0"/>
              <a:t>1 </a:t>
            </a:r>
            <a:r>
              <a:rPr lang="ro-RO" sz="2400" dirty="0"/>
              <a:t>P</a:t>
            </a:r>
            <a:r>
              <a:rPr lang="it-IT" sz="2400" dirty="0"/>
              <a:t>rocedur</a:t>
            </a:r>
            <a:r>
              <a:rPr lang="ro-RO" sz="2400" dirty="0"/>
              <a:t>ă</a:t>
            </a:r>
            <a:r>
              <a:rPr lang="it-IT" sz="2400" dirty="0"/>
              <a:t> de derulare a sesiunilor de consiliere </a:t>
            </a:r>
            <a:r>
              <a:rPr lang="ro-RO" sz="2400" dirty="0"/>
              <a:t>ș</a:t>
            </a:r>
            <a:r>
              <a:rPr lang="it-IT" sz="2400" dirty="0"/>
              <a:t>i tutorat elaborat</a:t>
            </a:r>
            <a:r>
              <a:rPr lang="ro-RO" sz="2400" dirty="0"/>
              <a:t>ă</a:t>
            </a:r>
            <a:r>
              <a:rPr lang="it-IT" sz="2400" dirty="0"/>
              <a:t> </a:t>
            </a:r>
            <a:endParaRPr lang="ro-RO" sz="2400" dirty="0"/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it-IT" sz="2400" dirty="0"/>
              <a:t>2 </a:t>
            </a:r>
            <a:r>
              <a:rPr lang="ro-RO" sz="2400" dirty="0"/>
              <a:t>S</a:t>
            </a:r>
            <a:r>
              <a:rPr lang="it-IT" sz="2400" dirty="0"/>
              <a:t>esiuni de consiliere profesional</a:t>
            </a:r>
            <a:r>
              <a:rPr lang="ro-RO" sz="2400" dirty="0"/>
              <a:t>ă</a:t>
            </a:r>
            <a:r>
              <a:rPr lang="it-IT" sz="2400" dirty="0"/>
              <a:t> </a:t>
            </a:r>
            <a:r>
              <a:rPr lang="ro-RO" sz="2400" dirty="0"/>
              <a:t>ș</a:t>
            </a:r>
            <a:r>
              <a:rPr lang="it-IT" sz="2400" dirty="0"/>
              <a:t>i tutorat derulate </a:t>
            </a:r>
            <a:endParaRPr lang="ro-RO" sz="2400" dirty="0"/>
          </a:p>
          <a:p>
            <a:pPr marL="342900" indent="-342900" algn="just">
              <a:buFont typeface="Wingdings" panose="05000000000000000000" charset="0"/>
              <a:buChar char="Ø"/>
            </a:pPr>
            <a:r>
              <a:rPr lang="en-US" sz="2400" dirty="0"/>
              <a:t>1 </a:t>
            </a:r>
            <a:r>
              <a:rPr lang="ro-RO" sz="2400" dirty="0"/>
              <a:t>P</a:t>
            </a:r>
            <a:r>
              <a:rPr lang="en-US" sz="2400" dirty="0" err="1"/>
              <a:t>rocedur</a:t>
            </a:r>
            <a:r>
              <a:rPr lang="ro-RO" sz="2400" dirty="0"/>
              <a:t>ă</a:t>
            </a:r>
            <a:r>
              <a:rPr lang="en-US" sz="2400" dirty="0"/>
              <a:t> de </a:t>
            </a:r>
            <a:r>
              <a:rPr lang="en-US" sz="2400" dirty="0" err="1"/>
              <a:t>de</a:t>
            </a:r>
            <a:r>
              <a:rPr lang="ro-RO" sz="2400" dirty="0"/>
              <a:t>s</a:t>
            </a:r>
            <a:r>
              <a:rPr lang="en-US" sz="2400" dirty="0"/>
              <a:t>f</a:t>
            </a:r>
            <a:r>
              <a:rPr lang="ro-RO" sz="2400" dirty="0"/>
              <a:t>ăș</a:t>
            </a:r>
            <a:r>
              <a:rPr lang="en-US" sz="2400" dirty="0" err="1"/>
              <a:t>urare</a:t>
            </a:r>
            <a:r>
              <a:rPr lang="en-US" sz="2400" dirty="0"/>
              <a:t> a </a:t>
            </a:r>
            <a:r>
              <a:rPr lang="en-US" sz="2400" dirty="0" err="1"/>
              <a:t>programului</a:t>
            </a:r>
            <a:r>
              <a:rPr lang="en-US" sz="2400" dirty="0"/>
              <a:t> de </a:t>
            </a:r>
            <a:r>
              <a:rPr lang="en-US" sz="2400" dirty="0" err="1"/>
              <a:t>formare</a:t>
            </a:r>
            <a:r>
              <a:rPr lang="en-US" sz="2400" dirty="0"/>
              <a:t> </a:t>
            </a:r>
            <a:r>
              <a:rPr lang="en-US" sz="2400" dirty="0" err="1"/>
              <a:t>Competen</a:t>
            </a:r>
            <a:r>
              <a:rPr lang="ro-RO" sz="2400" dirty="0"/>
              <a:t>ț</a:t>
            </a:r>
            <a:r>
              <a:rPr lang="en-US" sz="2400" dirty="0"/>
              <a:t>e </a:t>
            </a:r>
            <a:r>
              <a:rPr lang="en-US" sz="2400" dirty="0" err="1"/>
              <a:t>Antreprenoriale</a:t>
            </a:r>
            <a:r>
              <a:rPr lang="en-US" sz="2400" dirty="0"/>
              <a:t> </a:t>
            </a:r>
            <a:r>
              <a:rPr lang="en-US" sz="2400" dirty="0" err="1"/>
              <a:t>elaborat</a:t>
            </a:r>
            <a:r>
              <a:rPr lang="ro-RO" sz="2400" dirty="0"/>
              <a:t>ă</a:t>
            </a:r>
            <a:r>
              <a:rPr lang="en-US" sz="2400" dirty="0"/>
              <a:t> 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sz="2400" dirty="0" err="1"/>
              <a:t>Decontare</a:t>
            </a:r>
            <a:r>
              <a:rPr lang="en-US" sz="2400" dirty="0"/>
              <a:t> </a:t>
            </a:r>
            <a:r>
              <a:rPr lang="en-US" sz="2400" dirty="0" err="1"/>
              <a:t>cheltuieli</a:t>
            </a:r>
            <a:r>
              <a:rPr lang="en-US" sz="2400" dirty="0"/>
              <a:t> </a:t>
            </a:r>
            <a:r>
              <a:rPr lang="en-US" sz="2400" dirty="0" err="1"/>
              <a:t>indirecte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endParaRPr lang="it-IT" sz="2400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1F59E5C-99EF-4F3E-B717-1BC2DB75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24</a:t>
            </a:fld>
            <a:endParaRPr lang="ro-RO"/>
          </a:p>
        </p:txBody>
      </p:sp>
      <p:sp>
        <p:nvSpPr>
          <p:cNvPr id="8" name="Substituent subsol 1">
            <a:extLst>
              <a:ext uri="{FF2B5EF4-FFF2-40B4-BE49-F238E27FC236}">
                <a16:creationId xmlns:a16="http://schemas.microsoft.com/office/drawing/2014/main" id="{14A7D055-13E5-4719-99D3-CBA0E5B1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ini pentru LIN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159125"/>
            <a:ext cx="747553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23188" y="3263900"/>
            <a:ext cx="5676900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sz="3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MULȚUMESC!</a:t>
            </a:r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6CCE380F-62A7-41DF-8110-C35CF90B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25</a:t>
            </a:fld>
            <a:endParaRPr lang="ro-RO"/>
          </a:p>
        </p:txBody>
      </p:sp>
      <p:sp>
        <p:nvSpPr>
          <p:cNvPr id="9" name="Substituent subsol 1">
            <a:extLst>
              <a:ext uri="{FF2B5EF4-FFF2-40B4-BE49-F238E27FC236}">
                <a16:creationId xmlns:a16="http://schemas.microsoft.com/office/drawing/2014/main" id="{DB3EE0CE-B645-4FD7-BAF4-B42AAA5D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/>
              <a:t> din Programul Operațional Capital Uman 2014-2020</a:t>
            </a:r>
          </a:p>
          <a:p>
            <a:pPr algn="just"/>
            <a:r>
              <a:rPr lang="it-IT"/>
              <a:t>Consiliere </a:t>
            </a:r>
            <a:r>
              <a:rPr lang="it-IT" dirty="0"/>
              <a:t>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3320" y="2494340"/>
            <a:ext cx="9865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Lider</a:t>
            </a:r>
            <a:r>
              <a:rPr lang="en-US" sz="3200" b="1" dirty="0"/>
              <a:t> de </a:t>
            </a:r>
            <a:r>
              <a:rPr lang="en-US" sz="3200" b="1" dirty="0" err="1"/>
              <a:t>parteneriat</a:t>
            </a:r>
            <a:r>
              <a:rPr lang="en-US" sz="3200" b="1" dirty="0"/>
              <a:t> </a:t>
            </a:r>
            <a:r>
              <a:rPr lang="en-US" sz="3200" dirty="0"/>
              <a:t>:  </a:t>
            </a:r>
            <a:r>
              <a:rPr lang="en-GB" sz="3200" dirty="0"/>
              <a:t>CORPORACTIVE CONSULTING SRL</a:t>
            </a:r>
            <a:endParaRPr lang="ro-RO" sz="3200" dirty="0"/>
          </a:p>
          <a:p>
            <a:pPr algn="ctr"/>
            <a:endParaRPr lang="en-US" sz="3200" dirty="0"/>
          </a:p>
          <a:p>
            <a:pPr algn="ctr"/>
            <a:endParaRPr lang="ro-RO" sz="3200" dirty="0"/>
          </a:p>
          <a:p>
            <a:pPr algn="ctr"/>
            <a:r>
              <a:rPr lang="ro-RO" sz="3200" b="1" dirty="0"/>
              <a:t>Partener</a:t>
            </a:r>
            <a:r>
              <a:rPr lang="ro-RO" sz="3200" dirty="0"/>
              <a:t>: DAST SYSTEMS SRL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4B95955-DFA1-49D9-A1E2-A0CD5F8B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3</a:t>
            </a:fld>
            <a:endParaRPr lang="ro-RO"/>
          </a:p>
        </p:txBody>
      </p:sp>
      <p:sp>
        <p:nvSpPr>
          <p:cNvPr id="8" name="Substituent subsol 1">
            <a:extLst>
              <a:ext uri="{FF2B5EF4-FFF2-40B4-BE49-F238E27FC236}">
                <a16:creationId xmlns:a16="http://schemas.microsoft.com/office/drawing/2014/main" id="{0370F640-584D-4860-AC9F-3E378BE2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0"/>
          <a:stretch>
            <a:fillRect/>
          </a:stretch>
        </p:blipFill>
        <p:spPr bwMode="auto">
          <a:xfrm>
            <a:off x="6810375" y="2617788"/>
            <a:ext cx="5381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10375" y="2617788"/>
            <a:ext cx="5381625" cy="3667125"/>
          </a:xfrm>
          <a:prstGeom prst="rect">
            <a:avLst/>
          </a:prstGeom>
          <a:solidFill>
            <a:srgbClr val="5CD1D4">
              <a:alpha val="53725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0" y="3260725"/>
            <a:ext cx="7429500" cy="1344613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414336" y="3568769"/>
            <a:ext cx="6055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CARACTERISTICI GENERALE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2275" y="3260725"/>
            <a:ext cx="13144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o-RO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687638"/>
            <a:ext cx="5676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CAPITOL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o-R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5" y="6342063"/>
            <a:ext cx="12011025" cy="5518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10D278B-C662-445F-93C7-81BE292F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4</a:t>
            </a:fld>
            <a:endParaRPr lang="ro-RO"/>
          </a:p>
        </p:txBody>
      </p:sp>
      <p:sp>
        <p:nvSpPr>
          <p:cNvPr id="15" name="Substituent subsol 1">
            <a:extLst>
              <a:ext uri="{FF2B5EF4-FFF2-40B4-BE49-F238E27FC236}">
                <a16:creationId xmlns:a16="http://schemas.microsoft.com/office/drawing/2014/main" id="{58AAFD48-82FA-43CE-973B-AA8342E5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47395"/>
            <a:ext cx="98685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Axa </a:t>
            </a:r>
            <a:r>
              <a:rPr lang="en-US" sz="2400" b="1" u="sng" dirty="0" err="1"/>
              <a:t>prioritar</a:t>
            </a:r>
            <a:r>
              <a:rPr lang="ro-RO" sz="2400" b="1" u="sng" dirty="0"/>
              <a:t>ă</a:t>
            </a:r>
            <a:r>
              <a:rPr lang="ro-RO" sz="2400" dirty="0"/>
              <a:t>: 5</a:t>
            </a:r>
            <a:r>
              <a:rPr lang="en-US" sz="2400" dirty="0"/>
              <a:t> </a:t>
            </a:r>
            <a:r>
              <a:rPr lang="ro-RO" sz="2400" dirty="0"/>
              <a:t>–</a:t>
            </a:r>
            <a:r>
              <a:rPr lang="en-US" sz="2400" dirty="0"/>
              <a:t> </a:t>
            </a:r>
            <a:r>
              <a:rPr lang="en-GB" sz="2400" dirty="0" err="1"/>
              <a:t>Educa</a:t>
            </a:r>
            <a:r>
              <a:rPr lang="ro-RO" sz="2400" dirty="0"/>
              <a:t>ț</a:t>
            </a:r>
            <a:r>
              <a:rPr lang="en-GB" sz="2400" dirty="0" err="1"/>
              <a:t>ie</a:t>
            </a:r>
            <a:r>
              <a:rPr lang="en-GB" sz="2400" dirty="0"/>
              <a:t> </a:t>
            </a:r>
            <a:r>
              <a:rPr lang="ro-RO" sz="2400" dirty="0"/>
              <a:t>ș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competen</a:t>
            </a:r>
            <a:r>
              <a:rPr lang="ro-RO" sz="2400" dirty="0"/>
              <a:t>ț</a:t>
            </a:r>
            <a:r>
              <a:rPr lang="en-GB" sz="2400" dirty="0"/>
              <a:t>e</a:t>
            </a:r>
            <a:endParaRPr lang="ro-RO" sz="2400" b="1" u="sng" dirty="0"/>
          </a:p>
          <a:p>
            <a:pPr algn="just"/>
            <a:r>
              <a:rPr lang="ro-RO" sz="2400" b="1" u="sng" dirty="0"/>
              <a:t>Obiectiv specific</a:t>
            </a:r>
            <a:r>
              <a:rPr lang="ro-RO" sz="2400" dirty="0"/>
              <a:t>: 5.2</a:t>
            </a:r>
            <a:r>
              <a:rPr lang="en-US" sz="2400" dirty="0"/>
              <a:t> </a:t>
            </a:r>
            <a:r>
              <a:rPr lang="ro-RO" sz="2400" dirty="0"/>
              <a:t>– </a:t>
            </a:r>
            <a:r>
              <a:rPr lang="en-GB" sz="2400" dirty="0"/>
              <a:t>Cre</a:t>
            </a:r>
            <a:r>
              <a:rPr lang="ro-RO" sz="2400" dirty="0"/>
              <a:t>ș</a:t>
            </a:r>
            <a:r>
              <a:rPr lang="en-GB" sz="2400" dirty="0" err="1"/>
              <a:t>terea</a:t>
            </a:r>
            <a:r>
              <a:rPr lang="en-GB" sz="2400" dirty="0"/>
              <a:t> </a:t>
            </a:r>
            <a:r>
              <a:rPr lang="en-GB" sz="2400" dirty="0" err="1"/>
              <a:t>particip</a:t>
            </a:r>
            <a:r>
              <a:rPr lang="ro-RO" sz="2400" dirty="0"/>
              <a:t>ă</a:t>
            </a:r>
            <a:r>
              <a:rPr lang="en-GB" sz="2400" dirty="0" err="1"/>
              <a:t>rii</a:t>
            </a:r>
            <a:r>
              <a:rPr lang="en-GB" sz="2400" dirty="0"/>
              <a:t> la </a:t>
            </a:r>
            <a:r>
              <a:rPr lang="en-GB" sz="2400" dirty="0" err="1"/>
              <a:t>programele</a:t>
            </a:r>
            <a:r>
              <a:rPr lang="en-GB" sz="2400" dirty="0"/>
              <a:t> de </a:t>
            </a:r>
            <a:r>
              <a:rPr lang="en-GB" sz="2400" dirty="0" err="1"/>
              <a:t>formare</a:t>
            </a:r>
            <a:r>
              <a:rPr lang="en-GB" sz="2400" dirty="0"/>
              <a:t> </a:t>
            </a:r>
            <a:r>
              <a:rPr lang="en-GB" sz="2400" dirty="0" err="1"/>
              <a:t>profesional</a:t>
            </a:r>
            <a:r>
              <a:rPr lang="ro-RO" sz="2400" dirty="0"/>
              <a:t>ă</a:t>
            </a:r>
            <a:r>
              <a:rPr lang="en-GB" sz="2400" dirty="0"/>
              <a:t> </a:t>
            </a:r>
            <a:r>
              <a:rPr lang="en-GB" sz="2400" dirty="0" err="1"/>
              <a:t>continu</a:t>
            </a:r>
            <a:r>
              <a:rPr lang="ro-RO" sz="2400" dirty="0"/>
              <a:t>ă</a:t>
            </a:r>
            <a:r>
              <a:rPr lang="en-GB" sz="2400" dirty="0"/>
              <a:t>, cu accent pe </a:t>
            </a:r>
            <a:r>
              <a:rPr lang="en-GB" sz="2400" dirty="0" err="1"/>
              <a:t>acei</a:t>
            </a:r>
            <a:r>
              <a:rPr lang="en-GB" sz="2400" dirty="0"/>
              <a:t> </a:t>
            </a:r>
            <a:r>
              <a:rPr lang="en-GB" sz="2400" dirty="0" err="1"/>
              <a:t>adul</a:t>
            </a:r>
            <a:r>
              <a:rPr lang="ro-RO" sz="2400" dirty="0"/>
              <a:t>ț</a:t>
            </a:r>
            <a:r>
              <a:rPr lang="en-GB" sz="2400" dirty="0" err="1"/>
              <a:t>i</a:t>
            </a:r>
            <a:r>
              <a:rPr lang="en-GB" sz="2400" dirty="0"/>
              <a:t>, cu un </a:t>
            </a:r>
            <a:r>
              <a:rPr lang="en-GB" sz="2400" dirty="0" err="1"/>
              <a:t>nivel</a:t>
            </a:r>
            <a:r>
              <a:rPr lang="en-GB" sz="2400" dirty="0"/>
              <a:t> </a:t>
            </a:r>
            <a:r>
              <a:rPr lang="en-GB" sz="2400" dirty="0" err="1"/>
              <a:t>sc</a:t>
            </a:r>
            <a:r>
              <a:rPr lang="ro-RO" sz="2400" dirty="0"/>
              <a:t>ă</a:t>
            </a:r>
            <a:r>
              <a:rPr lang="en-GB" sz="2400" dirty="0" err="1"/>
              <a:t>zut</a:t>
            </a:r>
            <a:r>
              <a:rPr lang="en-GB" sz="2400" dirty="0"/>
              <a:t> de </a:t>
            </a:r>
            <a:r>
              <a:rPr lang="en-GB" sz="2400" dirty="0" err="1"/>
              <a:t>calificare</a:t>
            </a:r>
            <a:r>
              <a:rPr lang="en-GB" sz="2400" dirty="0"/>
              <a:t> </a:t>
            </a:r>
            <a:r>
              <a:rPr lang="ro-RO" sz="2400" dirty="0"/>
              <a:t>ș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persoanele</a:t>
            </a:r>
            <a:r>
              <a:rPr lang="en-GB" sz="2400" dirty="0"/>
              <a:t> cu v</a:t>
            </a:r>
            <a:r>
              <a:rPr lang="ro-RO" sz="2400" dirty="0"/>
              <a:t>â</a:t>
            </a:r>
            <a:r>
              <a:rPr lang="en-GB" sz="2400" dirty="0" err="1"/>
              <a:t>rste</a:t>
            </a:r>
            <a:r>
              <a:rPr lang="en-GB" sz="2400" dirty="0"/>
              <a:t> de </a:t>
            </a:r>
            <a:r>
              <a:rPr lang="en-GB" sz="2400" dirty="0" err="1"/>
              <a:t>peste</a:t>
            </a:r>
            <a:r>
              <a:rPr lang="en-GB" sz="2400" dirty="0"/>
              <a:t> 40 de ani, din </a:t>
            </a:r>
            <a:r>
              <a:rPr lang="en-GB" sz="2400" dirty="0" err="1"/>
              <a:t>zonele</a:t>
            </a:r>
            <a:r>
              <a:rPr lang="en-GB" sz="2400" dirty="0"/>
              <a:t> </a:t>
            </a:r>
            <a:r>
              <a:rPr lang="en-GB" sz="2400" dirty="0" err="1"/>
              <a:t>rurale</a:t>
            </a:r>
            <a:r>
              <a:rPr lang="en-GB" sz="2400" dirty="0"/>
              <a:t> </a:t>
            </a:r>
            <a:r>
              <a:rPr lang="en-GB" sz="2400" dirty="0" err="1"/>
              <a:t>defavorizate</a:t>
            </a:r>
            <a:r>
              <a:rPr lang="en-GB" sz="2400" dirty="0"/>
              <a:t>, </a:t>
            </a:r>
            <a:r>
              <a:rPr lang="en-GB" sz="2400" dirty="0" err="1"/>
              <a:t>inclusiv</a:t>
            </a:r>
            <a:r>
              <a:rPr lang="en-GB" sz="2400" dirty="0"/>
              <a:t> </a:t>
            </a:r>
            <a:r>
              <a:rPr lang="en-GB" sz="2400" dirty="0" err="1"/>
              <a:t>prin</a:t>
            </a:r>
            <a:r>
              <a:rPr lang="en-GB" sz="2400" dirty="0"/>
              <a:t> </a:t>
            </a:r>
            <a:r>
              <a:rPr lang="en-GB" sz="2400" dirty="0" err="1"/>
              <a:t>recunoa</a:t>
            </a:r>
            <a:r>
              <a:rPr lang="ro-RO" sz="2400" dirty="0"/>
              <a:t>ș</a:t>
            </a:r>
            <a:r>
              <a:rPr lang="en-GB" sz="2400" dirty="0" err="1"/>
              <a:t>terea</a:t>
            </a:r>
            <a:r>
              <a:rPr lang="en-GB" sz="2400" dirty="0"/>
              <a:t> </a:t>
            </a:r>
            <a:r>
              <a:rPr lang="ro-RO" sz="2400" dirty="0"/>
              <a:t>ș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certificarea</a:t>
            </a:r>
            <a:r>
              <a:rPr lang="en-GB" sz="2400" dirty="0"/>
              <a:t> </a:t>
            </a:r>
            <a:r>
              <a:rPr lang="en-GB" sz="2400" dirty="0" err="1"/>
              <a:t>rezultatelor</a:t>
            </a:r>
            <a:r>
              <a:rPr lang="en-GB" sz="2400" dirty="0"/>
              <a:t> </a:t>
            </a:r>
            <a:r>
              <a:rPr lang="ro-RO" sz="2400" dirty="0"/>
              <a:t>î</a:t>
            </a:r>
            <a:r>
              <a:rPr lang="en-GB" sz="2400" dirty="0" err="1"/>
              <a:t>nv</a:t>
            </a:r>
            <a:r>
              <a:rPr lang="ro-RO" sz="2400" dirty="0"/>
              <a:t>ăță</a:t>
            </a:r>
            <a:r>
              <a:rPr lang="en-GB" sz="2400" dirty="0" err="1"/>
              <a:t>rii</a:t>
            </a:r>
            <a:r>
              <a:rPr lang="en-GB" sz="2400" dirty="0"/>
              <a:t> dob</a:t>
            </a:r>
            <a:r>
              <a:rPr lang="ro-RO" sz="2400" dirty="0"/>
              <a:t>â</a:t>
            </a:r>
            <a:r>
              <a:rPr lang="en-GB" sz="2400" dirty="0" err="1"/>
              <a:t>ndite</a:t>
            </a:r>
            <a:r>
              <a:rPr lang="en-GB" sz="2400" dirty="0"/>
              <a:t> </a:t>
            </a:r>
            <a:r>
              <a:rPr lang="ro-RO" sz="2400" dirty="0"/>
              <a:t>î</a:t>
            </a:r>
            <a:r>
              <a:rPr lang="en-GB" sz="2400" dirty="0"/>
              <a:t>n </a:t>
            </a:r>
            <a:r>
              <a:rPr lang="en-GB" sz="2400" dirty="0" err="1"/>
              <a:t>contexte</a:t>
            </a:r>
            <a:r>
              <a:rPr lang="en-GB" sz="2400" dirty="0"/>
              <a:t> non-</a:t>
            </a:r>
            <a:r>
              <a:rPr lang="en-GB" sz="2400" dirty="0" err="1"/>
              <a:t>formale</a:t>
            </a:r>
            <a:r>
              <a:rPr lang="en-GB" sz="2400" dirty="0"/>
              <a:t> </a:t>
            </a:r>
            <a:r>
              <a:rPr lang="ro-RO" sz="2400" dirty="0"/>
              <a:t>ș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informale</a:t>
            </a:r>
            <a:r>
              <a:rPr lang="en-GB" sz="2400" dirty="0"/>
              <a:t>.</a:t>
            </a:r>
          </a:p>
          <a:p>
            <a:r>
              <a:rPr lang="en-US" sz="2400" b="1" dirty="0" err="1"/>
              <a:t>Valoare</a:t>
            </a:r>
            <a:r>
              <a:rPr lang="en-US" sz="2400" b="1" dirty="0"/>
              <a:t> </a:t>
            </a:r>
            <a:r>
              <a:rPr lang="en-US" sz="2400" b="1" dirty="0" err="1"/>
              <a:t>tota</a:t>
            </a:r>
            <a:r>
              <a:rPr lang="ro-RO" sz="2400" b="1" dirty="0"/>
              <a:t>lă proiect</a:t>
            </a:r>
            <a:r>
              <a:rPr lang="ro-RO" sz="2400" dirty="0"/>
              <a:t>: </a:t>
            </a:r>
            <a:r>
              <a:rPr lang="en-GB" sz="2400" dirty="0"/>
              <a:t>3.164.054,80</a:t>
            </a:r>
            <a:r>
              <a:rPr lang="ro-RO" sz="2400" dirty="0"/>
              <a:t> lei</a:t>
            </a:r>
            <a:r>
              <a:rPr lang="en-US" sz="2400" dirty="0"/>
              <a:t> din care </a:t>
            </a:r>
            <a:r>
              <a:rPr lang="ro-RO" sz="2400" dirty="0"/>
              <a:t> </a:t>
            </a:r>
            <a:r>
              <a:rPr lang="en-US" sz="2400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/>
              <a:t>V</a:t>
            </a:r>
            <a:r>
              <a:rPr lang="en-US" sz="2000" b="1" dirty="0" err="1"/>
              <a:t>alorea</a:t>
            </a:r>
            <a:r>
              <a:rPr lang="en-US" sz="2000" b="1" dirty="0"/>
              <a:t> </a:t>
            </a:r>
            <a:r>
              <a:rPr lang="en-US" sz="2000" b="1" dirty="0" err="1"/>
              <a:t>cofinanțării</a:t>
            </a:r>
            <a:r>
              <a:rPr lang="en-US" sz="2000" b="1" dirty="0"/>
              <a:t> </a:t>
            </a:r>
            <a:r>
              <a:rPr lang="en-US" sz="2000" b="1" dirty="0" err="1"/>
              <a:t>asigurate</a:t>
            </a:r>
            <a:r>
              <a:rPr lang="en-US" sz="2000" b="1" dirty="0"/>
              <a:t> de </a:t>
            </a:r>
            <a:r>
              <a:rPr lang="en-US" sz="2000" b="1" dirty="0" err="1"/>
              <a:t>Uniunea</a:t>
            </a:r>
            <a:r>
              <a:rPr lang="en-US" sz="2000" b="1" dirty="0"/>
              <a:t> </a:t>
            </a:r>
            <a:r>
              <a:rPr lang="en-US" sz="2000" b="1" dirty="0" err="1"/>
              <a:t>Europeană</a:t>
            </a:r>
            <a:r>
              <a:rPr lang="en-US" sz="2000" b="1" dirty="0"/>
              <a:t>:</a:t>
            </a:r>
            <a:r>
              <a:rPr lang="ro-RO" sz="2000" b="1" dirty="0"/>
              <a:t> </a:t>
            </a:r>
            <a:r>
              <a:rPr lang="en-US" sz="2000" dirty="0"/>
              <a:t>2.554.974,23</a:t>
            </a:r>
            <a:r>
              <a:rPr lang="ro-RO" sz="2000" dirty="0"/>
              <a:t> lei</a:t>
            </a:r>
            <a:r>
              <a:rPr lang="en-US" sz="2000" dirty="0"/>
              <a:t> </a:t>
            </a:r>
            <a:endParaRPr lang="ro-R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000" b="1" dirty="0"/>
              <a:t>Valoarea eligibilă nerambursabilă din bugetul național</a:t>
            </a:r>
            <a:r>
              <a:rPr lang="en-US" sz="2000" b="1" dirty="0"/>
              <a:t>:</a:t>
            </a:r>
            <a:r>
              <a:rPr lang="ro-RO" sz="2000" b="1" dirty="0"/>
              <a:t> </a:t>
            </a:r>
            <a:r>
              <a:rPr lang="en-US" sz="2000" dirty="0"/>
              <a:t>450.877,81 lei	</a:t>
            </a:r>
          </a:p>
          <a:p>
            <a:r>
              <a:rPr lang="en-US" sz="2400" b="1" dirty="0" err="1"/>
              <a:t>Perio</a:t>
            </a:r>
            <a:r>
              <a:rPr lang="ro-RO" sz="2400" b="1" dirty="0"/>
              <a:t>a</a:t>
            </a:r>
            <a:r>
              <a:rPr lang="en-US" sz="2400" b="1" dirty="0"/>
              <a:t>da: </a:t>
            </a:r>
            <a:r>
              <a:rPr lang="en-US" sz="2400" dirty="0"/>
              <a:t>04.</a:t>
            </a:r>
            <a:r>
              <a:rPr lang="en-GB" sz="2400" dirty="0"/>
              <a:t>05</a:t>
            </a:r>
            <a:r>
              <a:rPr lang="en-US" sz="2400" dirty="0"/>
              <a:t>.20</a:t>
            </a:r>
            <a:r>
              <a:rPr lang="en-GB" sz="2400" dirty="0"/>
              <a:t>21</a:t>
            </a:r>
            <a:r>
              <a:rPr lang="en-US" sz="2400" dirty="0"/>
              <a:t> – 03.</a:t>
            </a:r>
            <a:r>
              <a:rPr lang="en-GB" sz="2400" dirty="0"/>
              <a:t>05</a:t>
            </a:r>
            <a:r>
              <a:rPr lang="en-US" sz="2400" dirty="0"/>
              <a:t>.202</a:t>
            </a:r>
            <a:r>
              <a:rPr lang="en-GB" sz="2400" dirty="0"/>
              <a:t>3</a:t>
            </a:r>
            <a:endParaRPr lang="ro-RO" sz="2400" dirty="0"/>
          </a:p>
          <a:p>
            <a:endParaRPr lang="en-US" sz="3600" dirty="0"/>
          </a:p>
          <a:p>
            <a:endParaRPr lang="ro-RO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8E40FF0-3551-48CA-910B-FCD5B96C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5</a:t>
            </a:fld>
            <a:endParaRPr lang="ro-RO" dirty="0"/>
          </a:p>
        </p:txBody>
      </p:sp>
      <p:sp>
        <p:nvSpPr>
          <p:cNvPr id="8" name="Substituent subsol 1">
            <a:extLst>
              <a:ext uri="{FF2B5EF4-FFF2-40B4-BE49-F238E27FC236}">
                <a16:creationId xmlns:a16="http://schemas.microsoft.com/office/drawing/2014/main" id="{10A941CB-63A9-4B57-A1A8-185D621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0"/>
          <a:stretch>
            <a:fillRect/>
          </a:stretch>
        </p:blipFill>
        <p:spPr bwMode="auto">
          <a:xfrm>
            <a:off x="6810375" y="2617788"/>
            <a:ext cx="5381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10375" y="2617788"/>
            <a:ext cx="5381625" cy="3667125"/>
          </a:xfrm>
          <a:prstGeom prst="rect">
            <a:avLst/>
          </a:prstGeom>
          <a:solidFill>
            <a:srgbClr val="5CD1D4">
              <a:alpha val="53725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0" y="3260725"/>
            <a:ext cx="7534275" cy="1344613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804862" y="3556000"/>
            <a:ext cx="5676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OBIECTIVELE PROIECTULUI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2275" y="3271838"/>
            <a:ext cx="13144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87638"/>
            <a:ext cx="5676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CAPITOL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725" y="6342063"/>
            <a:ext cx="12792075" cy="5431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o-RO" sz="1400" dirty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A14697D-B345-4505-A7B7-EC6938F2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6</a:t>
            </a:fld>
            <a:endParaRPr lang="ro-RO"/>
          </a:p>
        </p:txBody>
      </p:sp>
      <p:sp>
        <p:nvSpPr>
          <p:cNvPr id="15" name="Substituent subsol 1">
            <a:extLst>
              <a:ext uri="{FF2B5EF4-FFF2-40B4-BE49-F238E27FC236}">
                <a16:creationId xmlns:a16="http://schemas.microsoft.com/office/drawing/2014/main" id="{DB038F22-5504-4FCC-A579-7AEB35EC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1D2A36-4B2E-48CE-9BAE-0ED9E775079D}"/>
              </a:ext>
            </a:extLst>
          </p:cNvPr>
          <p:cNvSpPr txBox="1"/>
          <p:nvPr/>
        </p:nvSpPr>
        <p:spPr>
          <a:xfrm>
            <a:off x="1082520" y="2681273"/>
            <a:ext cx="10406890" cy="1976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b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Obiectivul general al proiectului/Scopul proiectului</a:t>
            </a:r>
            <a:endParaRPr lang="en-US" sz="18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Cre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ș</a:t>
            </a:r>
            <a:r>
              <a:rPr lang="ro-RO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terea participării la programele de formare profesională continuă,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î</a:t>
            </a:r>
            <a:r>
              <a:rPr lang="ro-RO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n special pentru acei adulți cu un nivel scăzut de calificare și persoanele cu vârsta de peste 40 ani, din zone rurale defavorizate prin furnizarea de servicii de consiliere profesională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ș</a:t>
            </a:r>
            <a:r>
              <a:rPr lang="ro-RO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i tutorat și prin derularea programului de formare profesională continuă Competențe Antreprenoriale pentru 660 de angajați din toate regiunile mai puțin dezvoltate.</a:t>
            </a:r>
            <a:endParaRPr lang="en-US" sz="18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38540374-E252-4A4A-9A65-B69C99CD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7</a:t>
            </a:fld>
            <a:endParaRPr lang="ro-RO"/>
          </a:p>
        </p:txBody>
      </p:sp>
      <p:sp>
        <p:nvSpPr>
          <p:cNvPr id="9" name="Substituent subsol 1">
            <a:extLst>
              <a:ext uri="{FF2B5EF4-FFF2-40B4-BE49-F238E27FC236}">
                <a16:creationId xmlns:a16="http://schemas.microsoft.com/office/drawing/2014/main" id="{EF5B4D4E-6657-4552-A7A3-984BBF17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1D2A36-4B2E-48CE-9BAE-0ED9E775079D}"/>
              </a:ext>
            </a:extLst>
          </p:cNvPr>
          <p:cNvSpPr txBox="1"/>
          <p:nvPr/>
        </p:nvSpPr>
        <p:spPr>
          <a:xfrm>
            <a:off x="1112665" y="1786970"/>
            <a:ext cx="1040689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OS1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Promovarea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particip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rii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la FPC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n r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â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ndul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angaja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ilor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organizarea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a 8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campanii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informare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constientizare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pe o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perioad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de 24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luni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OS2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Dezvoltarea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capitalului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uman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participarea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a 660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angaja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activit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ăț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consiliere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profesional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tutorat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n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vederea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ncuraj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rii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particip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rii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la FPC,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evalu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rii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personalit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ăț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ii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dezvolt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rii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abilit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ăț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ilor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ncrederii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î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n sine,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stabilirii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plan individual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formare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profesional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pentru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cre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terea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nivelului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competen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e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stabilirii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unui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traseu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dezvoltare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carierei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</a:p>
          <a:p>
            <a:pPr algn="ctr"/>
            <a:endParaRPr lang="en-US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OS3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– Cre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terea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particip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rii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programe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de FPC a 660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angaja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participarea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acestora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cursul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Helvetica" panose="020B0604020202020204" pitchFamily="34" charset="0"/>
              </a:rPr>
              <a:t>Competen</a:t>
            </a:r>
            <a:r>
              <a:rPr lang="ro-RO" b="1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e </a:t>
            </a:r>
            <a:r>
              <a:rPr lang="en-US" b="1" dirty="0" err="1">
                <a:solidFill>
                  <a:srgbClr val="000000"/>
                </a:solidFill>
                <a:latin typeface="Helvetica" panose="020B0604020202020204" pitchFamily="34" charset="0"/>
              </a:rPr>
              <a:t>Antreprenoriale</a:t>
            </a:r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(precum 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ș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alte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cursuri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calificare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perfec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ț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ionare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specializare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) pe o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perioad</a:t>
            </a:r>
            <a:r>
              <a:rPr lang="ro-RO" dirty="0">
                <a:solidFill>
                  <a:srgbClr val="000000"/>
                </a:solidFill>
                <a:latin typeface="Helvetica" panose="020B0604020202020204" pitchFamily="34" charset="0"/>
              </a:rPr>
              <a:t>ă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de 21 de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luni</a:t>
            </a:r>
            <a:r>
              <a:rPr lang="en-US" dirty="0"/>
              <a:t> </a:t>
            </a:r>
          </a:p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38540374-E252-4A4A-9A65-B69C99CD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8</a:t>
            </a:fld>
            <a:endParaRPr lang="ro-RO"/>
          </a:p>
        </p:txBody>
      </p:sp>
      <p:sp>
        <p:nvSpPr>
          <p:cNvPr id="9" name="Substituent subsol 1">
            <a:extLst>
              <a:ext uri="{FF2B5EF4-FFF2-40B4-BE49-F238E27FC236}">
                <a16:creationId xmlns:a16="http://schemas.microsoft.com/office/drawing/2014/main" id="{EF5B4D4E-6657-4552-A7A3-984BBF17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  <p:extLst>
      <p:ext uri="{BB962C8B-B14F-4D97-AF65-F5344CB8AC3E}">
        <p14:creationId xmlns:p14="http://schemas.microsoft.com/office/powerpoint/2010/main" val="222048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33375"/>
            <a:ext cx="1360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33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33375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0"/>
          <a:stretch>
            <a:fillRect/>
          </a:stretch>
        </p:blipFill>
        <p:spPr bwMode="auto">
          <a:xfrm>
            <a:off x="6810375" y="2617788"/>
            <a:ext cx="53816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10375" y="2617788"/>
            <a:ext cx="5381625" cy="3667125"/>
          </a:xfrm>
          <a:prstGeom prst="rect">
            <a:avLst/>
          </a:prstGeom>
          <a:solidFill>
            <a:srgbClr val="5CD1D4">
              <a:alpha val="53725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0" name="Rectangle 9"/>
          <p:cNvSpPr/>
          <p:nvPr/>
        </p:nvSpPr>
        <p:spPr>
          <a:xfrm>
            <a:off x="0" y="3260725"/>
            <a:ext cx="7534275" cy="1344613"/>
          </a:xfrm>
          <a:prstGeom prst="rect">
            <a:avLst/>
          </a:prstGeom>
          <a:solidFill>
            <a:srgbClr val="00489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1295400" y="3579813"/>
            <a:ext cx="56769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GRUPUL ŢINTĂ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2275" y="3271838"/>
            <a:ext cx="13144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87638"/>
            <a:ext cx="5676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CAPITOL 4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15D5AF3-7DB8-4150-ADCA-18B76291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6288-821F-45E1-B95C-F64E38376037}" type="slidenum">
              <a:rPr lang="ro-RO" smtClean="0"/>
              <a:t>9</a:t>
            </a:fld>
            <a:endParaRPr lang="ro-RO"/>
          </a:p>
        </p:txBody>
      </p:sp>
      <p:sp>
        <p:nvSpPr>
          <p:cNvPr id="13" name="Substituent subsol 1">
            <a:extLst>
              <a:ext uri="{FF2B5EF4-FFF2-40B4-BE49-F238E27FC236}">
                <a16:creationId xmlns:a16="http://schemas.microsoft.com/office/drawing/2014/main" id="{55891BA3-CBE0-4C0E-9879-A0CABD4B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821" y="6217920"/>
            <a:ext cx="7942580" cy="503556"/>
          </a:xfrm>
        </p:spPr>
        <p:txBody>
          <a:bodyPr/>
          <a:lstStyle/>
          <a:p>
            <a:pPr algn="just"/>
            <a:r>
              <a:rPr lang="it-IT" dirty="0"/>
              <a:t>Proiect cofinanțat</a:t>
            </a:r>
            <a:r>
              <a:rPr lang="ro-RO" dirty="0"/>
              <a:t> din Fondul Social European prin</a:t>
            </a:r>
            <a:r>
              <a:rPr lang="it-IT" dirty="0"/>
              <a:t> din Programul Operațional Capital Uman 2014-2020</a:t>
            </a:r>
          </a:p>
          <a:p>
            <a:pPr algn="just"/>
            <a:r>
              <a:rPr lang="it-IT" dirty="0"/>
              <a:t>Consiliere profesională și formare profesională continuă în regiunile mai puțin dezvoltate</a:t>
            </a:r>
          </a:p>
          <a:p>
            <a:pPr algn="just"/>
            <a:r>
              <a:rPr lang="it-IT" dirty="0"/>
              <a:t>POCU/726/6/12/136258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re -  Template-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3050</TotalTime>
  <Words>2101</Words>
  <Application>Microsoft Office PowerPoint</Application>
  <PresentationFormat>Widescreen</PresentationFormat>
  <Paragraphs>230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Tahoma</vt:lpstr>
      <vt:lpstr>Wingdings</vt:lpstr>
      <vt:lpstr>Prezentare -  Template-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Munteanu Olga</dc:creator>
  <cp:lastModifiedBy>Ioana Sandor</cp:lastModifiedBy>
  <cp:revision>196</cp:revision>
  <cp:lastPrinted>2021-07-13T10:20:40Z</cp:lastPrinted>
  <dcterms:created xsi:type="dcterms:W3CDTF">2018-01-19T15:46:00Z</dcterms:created>
  <dcterms:modified xsi:type="dcterms:W3CDTF">2021-08-27T05:26:12Z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